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gerian" pitchFamily="82" charset="0"/>
      <p:regular r:id="rId14"/>
    </p:embeddedFont>
    <p:embeddedFont>
      <p:font typeface="Zen Maru Gothic" charset="-128"/>
      <p:regular r:id="rId15"/>
    </p:embeddedFont>
    <p:embeddedFont>
      <p:font typeface="Arimo" charset="0"/>
      <p:regular r:id="rId16"/>
    </p:embeddedFont>
    <p:embeddedFont>
      <p:font typeface="TT Phobos" charset="0"/>
      <p:regular r:id="rId17"/>
    </p:embeddedFont>
    <p:embeddedFont>
      <p:font typeface="Zen Maru Gothic Bold" charset="-128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569" autoAdjust="0"/>
    <p:restoredTop sz="86380" autoAdjust="0"/>
  </p:normalViewPr>
  <p:slideViewPr>
    <p:cSldViewPr>
      <p:cViewPr>
        <p:scale>
          <a:sx n="45" d="100"/>
          <a:sy n="45" d="100"/>
        </p:scale>
        <p:origin x="-1440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1425C-AEB0-4289-8031-54F3A902F07A}" type="datetimeFigureOut">
              <a:rPr lang="en-US" smtClean="0"/>
              <a:pPr/>
              <a:t>2/6/2024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A1323-A43A-491D-8B09-ADE8804A769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A1323-A43A-491D-8B09-ADE8804A7692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9.svg"/><Relationship Id="rId24" Type="http://schemas.openxmlformats.org/officeDocument/2006/relationships/image" Target="../media/image26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29.jpeg"/><Relationship Id="rId10" Type="http://schemas.openxmlformats.org/officeDocument/2006/relationships/image" Target="../media/image19.png"/><Relationship Id="rId19" Type="http://schemas.openxmlformats.org/officeDocument/2006/relationships/image" Target="../media/image27.svg"/><Relationship Id="rId4" Type="http://schemas.openxmlformats.org/officeDocument/2006/relationships/image" Target="../media/image16.png"/><Relationship Id="rId9" Type="http://schemas.openxmlformats.org/officeDocument/2006/relationships/image" Target="../media/image17.svg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5.png"/><Relationship Id="rId7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6.jpeg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8.svg"/><Relationship Id="rId7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997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530" y="0"/>
            <a:ext cx="18235470" cy="9953987"/>
          </a:xfrm>
          <a:custGeom>
            <a:avLst/>
            <a:gdLst/>
            <a:ahLst/>
            <a:cxnLst/>
            <a:rect l="l" t="t" r="r" b="b"/>
            <a:pathLst>
              <a:path w="18235470" h="9953987">
                <a:moveTo>
                  <a:pt x="0" y="0"/>
                </a:moveTo>
                <a:lnTo>
                  <a:pt x="18235470" y="0"/>
                </a:lnTo>
                <a:lnTo>
                  <a:pt x="18235470" y="9953987"/>
                </a:lnTo>
                <a:lnTo>
                  <a:pt x="0" y="995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" t="-3058" r="-156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643934" y="7929582"/>
            <a:ext cx="8755380" cy="553974"/>
            <a:chOff x="0" y="0"/>
            <a:chExt cx="8755380" cy="5539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55380" cy="553974"/>
            </a:xfrm>
            <a:custGeom>
              <a:avLst/>
              <a:gdLst/>
              <a:ahLst/>
              <a:cxnLst/>
              <a:rect l="l" t="t" r="r" b="b"/>
              <a:pathLst>
                <a:path w="8755380" h="553974">
                  <a:moveTo>
                    <a:pt x="0" y="0"/>
                  </a:moveTo>
                  <a:lnTo>
                    <a:pt x="0" y="553974"/>
                  </a:lnTo>
                  <a:lnTo>
                    <a:pt x="8755380" y="553974"/>
                  </a:lnTo>
                  <a:lnTo>
                    <a:pt x="8755380" y="0"/>
                  </a:ln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688513" y="928658"/>
            <a:ext cx="8599487" cy="6656441"/>
          </a:xfrm>
          <a:custGeom>
            <a:avLst/>
            <a:gdLst/>
            <a:ahLst/>
            <a:cxnLst/>
            <a:rect l="l" t="t" r="r" b="b"/>
            <a:pathLst>
              <a:path w="5580888" h="6656441">
                <a:moveTo>
                  <a:pt x="0" y="0"/>
                </a:moveTo>
                <a:lnTo>
                  <a:pt x="5580888" y="0"/>
                </a:lnTo>
                <a:lnTo>
                  <a:pt x="5580888" y="6656442"/>
                </a:lnTo>
                <a:lnTo>
                  <a:pt x="0" y="665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9818" y="2357047"/>
            <a:ext cx="6538021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700" dirty="0">
                <a:solidFill>
                  <a:srgbClr val="FFFFFF"/>
                </a:solidFill>
                <a:latin typeface="Algerian" pitchFamily="82" charset="0"/>
              </a:rPr>
              <a:t>Rethinking Indian Education: Breaking free From Rote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316" y="3428988"/>
            <a:ext cx="5429288" cy="557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1"/>
              </a:lnSpc>
            </a:pPr>
            <a:endParaRPr lang="en-US" sz="2400" b="1" spc="28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spc="28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spc="28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spc="28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</a:pPr>
            <a:endParaRPr lang="en-US" sz="2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r>
              <a:rPr lang="en-US" sz="3600" b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Avash</a:t>
            </a:r>
            <a:r>
              <a:rPr lang="en-US" sz="3600" b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600" b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Banerjee</a:t>
            </a:r>
            <a:endParaRPr lang="en-US" sz="3600" b="1" dirty="0" smtClean="0">
              <a:ln w="1905"/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endParaRPr lang="en-US" sz="3600" b="1" dirty="0" smtClean="0">
              <a:ln w="1905"/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r>
              <a:rPr lang="en-US" sz="3600" b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Parthib</a:t>
            </a:r>
            <a:r>
              <a:rPr lang="en-US" sz="3600" b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600" b="1" dirty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Kumar Das </a:t>
            </a:r>
            <a:endParaRPr lang="en-US" sz="3600" b="1" dirty="0" smtClean="0">
              <a:ln w="1905"/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endParaRPr lang="en-US" sz="3600" b="1" dirty="0" smtClean="0">
              <a:ln w="1905"/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r>
              <a:rPr lang="en-US" sz="3600" b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Rudrakshee</a:t>
            </a:r>
            <a:r>
              <a:rPr lang="en-US" sz="3600" b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600" b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Banerjee</a:t>
            </a:r>
            <a:r>
              <a:rPr lang="en-US" sz="3600" b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endParaRPr lang="en-US" sz="3600" b="1" dirty="0" smtClean="0">
              <a:ln w="1905"/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l">
              <a:lnSpc>
                <a:spcPts val="2851"/>
              </a:lnSpc>
              <a:buFont typeface="Wingdings" pitchFamily="2" charset="2"/>
              <a:buChar char="v"/>
            </a:pPr>
            <a:r>
              <a:rPr lang="en-US" sz="3600" b="1" dirty="0" err="1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Atreyee</a:t>
            </a:r>
            <a:r>
              <a:rPr lang="en-US" sz="3600" b="1" dirty="0" smtClean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600" b="1" dirty="0">
                <a:ln w="1905"/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Das</a:t>
            </a:r>
            <a:endParaRPr lang="en-US" sz="3600" b="1" spc="28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15372" y="8001020"/>
            <a:ext cx="7718727" cy="4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D1D5DB"/>
                </a:solidFill>
                <a:latin typeface="Arimo"/>
              </a:rPr>
              <a:t> </a:t>
            </a:r>
            <a:r>
              <a:rPr lang="en-US" sz="2700" b="1" dirty="0">
                <a:solidFill>
                  <a:schemeClr val="bg1"/>
                </a:solidFill>
                <a:latin typeface="Arimo"/>
              </a:rPr>
              <a:t>Holistic Development and Inquiry-Based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48690"/>
            <a:ext cx="18288000" cy="12182475"/>
          </a:xfrm>
          <a:custGeom>
            <a:avLst/>
            <a:gdLst/>
            <a:ahLst/>
            <a:cxnLst/>
            <a:rect l="l" t="t" r="r" b="b"/>
            <a:pathLst>
              <a:path w="18288000" h="12182475">
                <a:moveTo>
                  <a:pt x="0" y="0"/>
                </a:moveTo>
                <a:lnTo>
                  <a:pt x="18288000" y="0"/>
                </a:lnTo>
                <a:lnTo>
                  <a:pt x="18288000" y="12182475"/>
                </a:lnTo>
                <a:lnTo>
                  <a:pt x="0" y="1218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64030" y="2743810"/>
            <a:ext cx="161925" cy="161925"/>
            <a:chOff x="0" y="0"/>
            <a:chExt cx="161925" cy="161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925" cy="161671"/>
            </a:xfrm>
            <a:custGeom>
              <a:avLst/>
              <a:gdLst/>
              <a:ahLst/>
              <a:cxnLst/>
              <a:rect l="l" t="t" r="r" b="b"/>
              <a:pathLst>
                <a:path w="161925" h="161671">
                  <a:moveTo>
                    <a:pt x="161925" y="80899"/>
                  </a:moveTo>
                  <a:lnTo>
                    <a:pt x="161417" y="91440"/>
                  </a:lnTo>
                  <a:cubicBezTo>
                    <a:pt x="159385" y="101854"/>
                    <a:pt x="157861" y="106934"/>
                    <a:pt x="155829" y="111887"/>
                  </a:cubicBezTo>
                  <a:lnTo>
                    <a:pt x="151257" y="121412"/>
                  </a:lnTo>
                  <a:cubicBezTo>
                    <a:pt x="145288" y="130302"/>
                    <a:pt x="141986" y="134366"/>
                    <a:pt x="138176" y="138049"/>
                  </a:cubicBezTo>
                  <a:lnTo>
                    <a:pt x="130302" y="145161"/>
                  </a:lnTo>
                  <a:cubicBezTo>
                    <a:pt x="121412" y="151130"/>
                    <a:pt x="116840" y="153543"/>
                    <a:pt x="111887" y="155575"/>
                  </a:cubicBezTo>
                  <a:lnTo>
                    <a:pt x="101854" y="159131"/>
                  </a:lnTo>
                  <a:cubicBezTo>
                    <a:pt x="91440" y="161163"/>
                    <a:pt x="86106" y="161671"/>
                    <a:pt x="80899" y="161671"/>
                  </a:cubicBezTo>
                  <a:lnTo>
                    <a:pt x="70358" y="161163"/>
                  </a:lnTo>
                  <a:cubicBezTo>
                    <a:pt x="59944" y="159131"/>
                    <a:pt x="54864" y="157607"/>
                    <a:pt x="49911" y="155575"/>
                  </a:cubicBezTo>
                  <a:lnTo>
                    <a:pt x="40386" y="151003"/>
                  </a:lnTo>
                  <a:cubicBezTo>
                    <a:pt x="31496" y="145034"/>
                    <a:pt x="27432" y="141732"/>
                    <a:pt x="23749" y="137922"/>
                  </a:cubicBezTo>
                  <a:lnTo>
                    <a:pt x="16637" y="130048"/>
                  </a:lnTo>
                  <a:cubicBezTo>
                    <a:pt x="10668" y="121539"/>
                    <a:pt x="8255" y="116840"/>
                    <a:pt x="6223" y="111887"/>
                  </a:cubicBezTo>
                  <a:lnTo>
                    <a:pt x="2540" y="101981"/>
                  </a:lnTo>
                  <a:cubicBezTo>
                    <a:pt x="508" y="91567"/>
                    <a:pt x="0" y="86233"/>
                    <a:pt x="0" y="80899"/>
                  </a:cubicBezTo>
                  <a:lnTo>
                    <a:pt x="508" y="70358"/>
                  </a:lnTo>
                  <a:cubicBezTo>
                    <a:pt x="2540" y="59944"/>
                    <a:pt x="4191" y="54864"/>
                    <a:pt x="6223" y="50038"/>
                  </a:cubicBezTo>
                  <a:lnTo>
                    <a:pt x="10795" y="40513"/>
                  </a:lnTo>
                  <a:cubicBezTo>
                    <a:pt x="16764" y="31623"/>
                    <a:pt x="20066" y="27559"/>
                    <a:pt x="23876" y="23876"/>
                  </a:cubicBezTo>
                  <a:lnTo>
                    <a:pt x="31750" y="16764"/>
                  </a:lnTo>
                  <a:cubicBezTo>
                    <a:pt x="40386" y="10668"/>
                    <a:pt x="45085" y="8255"/>
                    <a:pt x="50038" y="6223"/>
                  </a:cubicBezTo>
                  <a:lnTo>
                    <a:pt x="59944" y="2540"/>
                  </a:lnTo>
                  <a:cubicBezTo>
                    <a:pt x="70358" y="508"/>
                    <a:pt x="75692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191"/>
                    <a:pt x="111887" y="6223"/>
                  </a:cubicBezTo>
                  <a:lnTo>
                    <a:pt x="121412" y="10795"/>
                  </a:lnTo>
                  <a:cubicBezTo>
                    <a:pt x="130302" y="16764"/>
                    <a:pt x="134366" y="20066"/>
                    <a:pt x="138049" y="23876"/>
                  </a:cubicBezTo>
                  <a:lnTo>
                    <a:pt x="145161" y="31750"/>
                  </a:lnTo>
                  <a:cubicBezTo>
                    <a:pt x="151130" y="40640"/>
                    <a:pt x="153543" y="45212"/>
                    <a:pt x="155575" y="50165"/>
                  </a:cubicBezTo>
                  <a:lnTo>
                    <a:pt x="159131" y="60198"/>
                  </a:lnTo>
                  <a:cubicBezTo>
                    <a:pt x="161163" y="70612"/>
                    <a:pt x="161671" y="75946"/>
                    <a:pt x="161671" y="811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764030" y="76200"/>
            <a:ext cx="14383702" cy="392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71"/>
              </a:lnSpc>
            </a:pPr>
            <a:r>
              <a:rPr lang="en-US" sz="7050" dirty="0">
                <a:solidFill>
                  <a:srgbClr val="FFFFFF"/>
                </a:solidFill>
                <a:latin typeface="TT Phobos"/>
              </a:rPr>
              <a:t>Solutions and conclusion- Holistic Reform </a:t>
            </a:r>
            <a:r>
              <a:rPr lang="en-US" sz="7050" dirty="0" smtClean="0">
                <a:solidFill>
                  <a:srgbClr val="FFFFFF"/>
                </a:solidFill>
                <a:latin typeface="TT Phobos"/>
              </a:rPr>
              <a:t>Strategies (Continued)</a:t>
            </a:r>
          </a:p>
          <a:p>
            <a:pPr algn="just">
              <a:lnSpc>
                <a:spcPts val="7571"/>
              </a:lnSpc>
            </a:pPr>
            <a:endParaRPr lang="en-US" sz="7050" dirty="0">
              <a:solidFill>
                <a:srgbClr val="FFFFFF"/>
              </a:solidFill>
              <a:latin typeface="TT Phobo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28762" y="3286112"/>
            <a:ext cx="14847776" cy="7001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300" dirty="0" smtClean="0">
                <a:solidFill>
                  <a:srgbClr val="FFFFFF"/>
                </a:solidFill>
                <a:latin typeface="Zen Maru Gothic Bold"/>
              </a:rPr>
              <a:t>Prioritizing </a:t>
            </a:r>
            <a:r>
              <a:rPr lang="en-US" sz="3300" dirty="0">
                <a:solidFill>
                  <a:srgbClr val="FFFFFF"/>
                </a:solidFill>
                <a:latin typeface="Zen Maru Gothic Bold"/>
              </a:rPr>
              <a:t>Student Well-being</a:t>
            </a:r>
            <a:r>
              <a:rPr lang="en-US" sz="3300" dirty="0" smtClean="0">
                <a:solidFill>
                  <a:srgbClr val="FFFFFF"/>
                </a:solidFill>
                <a:latin typeface="Zen Maru Gothic Bold"/>
              </a:rPr>
              <a:t>:</a:t>
            </a:r>
            <a:endParaRPr lang="en-US" sz="3300" dirty="0">
              <a:solidFill>
                <a:srgbClr val="FFFFFF"/>
              </a:solidFill>
              <a:latin typeface="Zen Maru Gothic Bold"/>
            </a:endParaRPr>
          </a:p>
          <a:p>
            <a:pPr algn="l">
              <a:lnSpc>
                <a:spcPts val="3900"/>
              </a:lnSpc>
              <a:buFont typeface="Wingdings" pitchFamily="2" charset="2"/>
              <a:buChar char="q"/>
            </a:pPr>
            <a:r>
              <a:rPr lang="en-US" sz="3300" dirty="0">
                <a:solidFill>
                  <a:srgbClr val="FFFFFF"/>
                </a:solidFill>
                <a:latin typeface="Zen Maru Gothic"/>
              </a:rPr>
              <a:t> - </a:t>
            </a:r>
            <a:r>
              <a:rPr lang="en-US" sz="3300" dirty="0" smtClean="0">
                <a:solidFill>
                  <a:srgbClr val="FFFFFF"/>
                </a:solidFill>
                <a:latin typeface="Zen Maru Gothic"/>
              </a:rPr>
              <a:t>Integrating stress </a:t>
            </a:r>
            <a:r>
              <a:rPr lang="en-US" sz="3300" dirty="0">
                <a:solidFill>
                  <a:srgbClr val="FFFFFF"/>
                </a:solidFill>
                <a:latin typeface="Zen Maru Gothic"/>
              </a:rPr>
              <a:t>management techniques, and supportive environments.</a:t>
            </a:r>
          </a:p>
          <a:p>
            <a:pPr algn="l">
              <a:lnSpc>
                <a:spcPts val="3900"/>
              </a:lnSpc>
              <a:buFont typeface="Wingdings" pitchFamily="2" charset="2"/>
              <a:buChar char="q"/>
            </a:pPr>
            <a:r>
              <a:rPr lang="en-US" sz="3300" dirty="0">
                <a:solidFill>
                  <a:srgbClr val="FFFFFF"/>
                </a:solidFill>
                <a:latin typeface="Zen Maru Gothic"/>
              </a:rPr>
              <a:t> - Promoting physical activity, arts, and sports for emotional resilience and social skills</a:t>
            </a:r>
            <a:r>
              <a:rPr lang="en-US" sz="3300" dirty="0" smtClean="0">
                <a:solidFill>
                  <a:srgbClr val="FFFFFF"/>
                </a:solidFill>
                <a:latin typeface="Zen Maru Gothic"/>
              </a:rPr>
              <a:t>.</a:t>
            </a:r>
          </a:p>
          <a:p>
            <a:pPr algn="l">
              <a:lnSpc>
                <a:spcPts val="3900"/>
              </a:lnSpc>
            </a:pPr>
            <a:endParaRPr lang="en-US" sz="3300" dirty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900"/>
              </a:lnSpc>
            </a:pPr>
            <a:r>
              <a:rPr lang="en-US" sz="3300" dirty="0" smtClean="0">
                <a:solidFill>
                  <a:srgbClr val="FFFFFF"/>
                </a:solidFill>
                <a:latin typeface="Zen Maru Gothic Bold"/>
              </a:rPr>
              <a:t>Acknowledging </a:t>
            </a:r>
            <a:r>
              <a:rPr lang="en-US" sz="3300" dirty="0">
                <a:solidFill>
                  <a:srgbClr val="FFFFFF"/>
                </a:solidFill>
                <a:latin typeface="Zen Maru Gothic Bold"/>
              </a:rPr>
              <a:t>Challenges</a:t>
            </a:r>
            <a:r>
              <a:rPr lang="en-US" sz="3300" dirty="0" smtClean="0">
                <a:solidFill>
                  <a:srgbClr val="FFFFFF"/>
                </a:solidFill>
                <a:latin typeface="Zen Maru Gothic Bold"/>
              </a:rPr>
              <a:t>:</a:t>
            </a:r>
            <a:endParaRPr lang="en-US" sz="3300" dirty="0">
              <a:solidFill>
                <a:srgbClr val="FFFFFF"/>
              </a:solidFill>
              <a:latin typeface="Zen Maru Gothic Bold"/>
            </a:endParaRPr>
          </a:p>
          <a:p>
            <a:pPr algn="l">
              <a:lnSpc>
                <a:spcPts val="3900"/>
              </a:lnSpc>
              <a:buFont typeface="Wingdings" pitchFamily="2" charset="2"/>
              <a:buChar char="q"/>
            </a:pPr>
            <a:r>
              <a:rPr lang="en-US" sz="3300" dirty="0">
                <a:solidFill>
                  <a:srgbClr val="FFFFFF"/>
                </a:solidFill>
                <a:latin typeface="Zen Maru Gothic"/>
              </a:rPr>
              <a:t> - Recognizing the complexities and challenges in reforming the entrenched system.</a:t>
            </a:r>
          </a:p>
          <a:p>
            <a:pPr algn="l">
              <a:lnSpc>
                <a:spcPts val="3900"/>
              </a:lnSpc>
              <a:buFont typeface="Wingdings" pitchFamily="2" charset="2"/>
              <a:buChar char="q"/>
            </a:pPr>
            <a:r>
              <a:rPr lang="en-US" sz="3300" dirty="0">
                <a:solidFill>
                  <a:srgbClr val="FFFFFF"/>
                </a:solidFill>
                <a:latin typeface="Zen Maru Gothic"/>
              </a:rPr>
              <a:t> - Shifting from a focus on achieving high marks to nurturing holistic development</a:t>
            </a:r>
            <a:r>
              <a:rPr lang="en-US" sz="3300" dirty="0" smtClean="0">
                <a:solidFill>
                  <a:srgbClr val="FFFFFF"/>
                </a:solidFill>
                <a:latin typeface="Zen Maru Gothic"/>
              </a:rPr>
              <a:t>.</a:t>
            </a:r>
          </a:p>
          <a:p>
            <a:pPr algn="l">
              <a:lnSpc>
                <a:spcPts val="3900"/>
              </a:lnSpc>
              <a:buFont typeface="Wingdings" pitchFamily="2" charset="2"/>
              <a:buChar char="q"/>
            </a:pPr>
            <a:endParaRPr lang="en-US" sz="3300" dirty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900"/>
              </a:lnSpc>
            </a:pPr>
            <a:r>
              <a:rPr lang="en-US" sz="3300" dirty="0" smtClean="0">
                <a:solidFill>
                  <a:srgbClr val="FFFFFF"/>
                </a:solidFill>
                <a:latin typeface="Zen Maru Gothic Bold"/>
              </a:rPr>
              <a:t>Paving </a:t>
            </a:r>
            <a:r>
              <a:rPr lang="en-US" sz="3300" dirty="0">
                <a:solidFill>
                  <a:srgbClr val="FFFFFF"/>
                </a:solidFill>
                <a:latin typeface="Zen Maru Gothic Bold"/>
              </a:rPr>
              <a:t>the Way for Transformation</a:t>
            </a:r>
            <a:r>
              <a:rPr lang="en-US" sz="3300" dirty="0" smtClean="0">
                <a:solidFill>
                  <a:srgbClr val="FFFFFF"/>
                </a:solidFill>
                <a:latin typeface="Zen Maru Gothic Bold"/>
              </a:rPr>
              <a:t>:</a:t>
            </a:r>
            <a:endParaRPr lang="en-US" sz="3300" dirty="0">
              <a:solidFill>
                <a:srgbClr val="FFFFFF"/>
              </a:solidFill>
              <a:latin typeface="Zen Maru Gothic Bold"/>
            </a:endParaRPr>
          </a:p>
          <a:p>
            <a:pPr algn="l">
              <a:lnSpc>
                <a:spcPts val="3900"/>
              </a:lnSpc>
              <a:buFont typeface="Wingdings" pitchFamily="2" charset="2"/>
              <a:buChar char="q"/>
            </a:pPr>
            <a:r>
              <a:rPr lang="en-US" sz="3300" dirty="0">
                <a:solidFill>
                  <a:srgbClr val="FFFFFF"/>
                </a:solidFill>
                <a:latin typeface="Zen Maru Gothic"/>
              </a:rPr>
              <a:t> - Collaborative efforts between policymakers, educators, parents, </a:t>
            </a:r>
            <a:endParaRPr lang="en-US" sz="3300" dirty="0" smtClean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900"/>
              </a:lnSpc>
            </a:pPr>
            <a:r>
              <a:rPr lang="en-US" sz="3300" dirty="0" smtClean="0">
                <a:solidFill>
                  <a:srgbClr val="FFFFFF"/>
                </a:solidFill>
                <a:latin typeface="Zen Maru Gothic"/>
              </a:rPr>
              <a:t> and </a:t>
            </a:r>
            <a:r>
              <a:rPr lang="en-US" sz="3300" dirty="0">
                <a:solidFill>
                  <a:srgbClr val="FFFFFF"/>
                </a:solidFill>
                <a:latin typeface="Zen Maru Gothic"/>
              </a:rPr>
              <a:t>society.  </a:t>
            </a:r>
            <a:endParaRPr lang="en-US" sz="3300" dirty="0" smtClean="0">
              <a:solidFill>
                <a:srgbClr val="FFFFFF"/>
              </a:solidFill>
              <a:latin typeface="Zen Maru Gothic"/>
            </a:endParaRPr>
          </a:p>
        </p:txBody>
      </p:sp>
      <p:pic>
        <p:nvPicPr>
          <p:cNvPr id="9218" name="Picture 2" descr="C:\Users\DELL\AppData\Local\Microsoft\Windows\INetCache\IE\965H1HZZ\sport-contest4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59040" y="2000228"/>
            <a:ext cx="3000396" cy="2002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219" name="Picture 3" descr="C:\Users\DELL\AppData\Local\Microsoft\Windows\INetCache\IE\Q1ACW6FE\arts_collage-768x372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73024" y="4786310"/>
            <a:ext cx="3143272" cy="14510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220" name="Picture 4" descr="C:\Users\DELL\AppData\Local\Microsoft\Windows\INetCache\IE\YY8Q13WQ\children-1056065_960_72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44726" y="7830926"/>
            <a:ext cx="2705093" cy="2456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4758">
            <a:off x="6734365" y="3478379"/>
            <a:ext cx="6142084" cy="6175770"/>
          </a:xfrm>
          <a:custGeom>
            <a:avLst/>
            <a:gdLst/>
            <a:ahLst/>
            <a:cxnLst/>
            <a:rect l="l" t="t" r="r" b="b"/>
            <a:pathLst>
              <a:path w="6142084" h="6175770">
                <a:moveTo>
                  <a:pt x="0" y="0"/>
                </a:moveTo>
                <a:lnTo>
                  <a:pt x="6142084" y="0"/>
                </a:lnTo>
                <a:lnTo>
                  <a:pt x="6142084" y="6175771"/>
                </a:lnTo>
                <a:lnTo>
                  <a:pt x="0" y="6175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242" name="Picture 2" descr="C:\Users\DELL\AppData\Local\Microsoft\Windows\INetCache\IE\EMWCU16V\thank_you_PNG67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274" y="0"/>
            <a:ext cx="11349535" cy="10287000"/>
          </a:xfrm>
          <a:prstGeom prst="rect">
            <a:avLst/>
          </a:prstGeom>
          <a:noFill/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48690"/>
            <a:ext cx="18288000" cy="12182475"/>
          </a:xfrm>
          <a:custGeom>
            <a:avLst/>
            <a:gdLst/>
            <a:ahLst/>
            <a:cxnLst/>
            <a:rect l="l" t="t" r="r" b="b"/>
            <a:pathLst>
              <a:path w="18288000" h="12182475">
                <a:moveTo>
                  <a:pt x="0" y="0"/>
                </a:moveTo>
                <a:lnTo>
                  <a:pt x="18288000" y="0"/>
                </a:lnTo>
                <a:lnTo>
                  <a:pt x="18288000" y="12182475"/>
                </a:lnTo>
                <a:lnTo>
                  <a:pt x="0" y="1218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0765" y="2836545"/>
            <a:ext cx="14969500" cy="28565"/>
          </a:xfrm>
          <a:custGeom>
            <a:avLst/>
            <a:gdLst/>
            <a:ahLst/>
            <a:cxnLst/>
            <a:rect l="l" t="t" r="r" b="b"/>
            <a:pathLst>
              <a:path w="14969500" h="28565">
                <a:moveTo>
                  <a:pt x="0" y="0"/>
                </a:moveTo>
                <a:lnTo>
                  <a:pt x="14969500" y="0"/>
                </a:lnTo>
                <a:lnTo>
                  <a:pt x="14969500" y="28565"/>
                </a:lnTo>
                <a:lnTo>
                  <a:pt x="0" y="2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37360" y="514150"/>
            <a:ext cx="14158484" cy="197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71"/>
              </a:lnSpc>
            </a:pPr>
            <a:r>
              <a:rPr lang="en-US" sz="7050" dirty="0">
                <a:solidFill>
                  <a:srgbClr val="FFFFFF"/>
                </a:solidFill>
                <a:latin typeface="TT Phobos"/>
              </a:rPr>
              <a:t>Overview of the Indian Education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2913" y="3165900"/>
            <a:ext cx="14022000" cy="5963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4000" dirty="0" smtClean="0">
                <a:solidFill>
                  <a:srgbClr val="FFFFFF"/>
                </a:solidFill>
                <a:latin typeface="Zen Maru Gothic Bold"/>
              </a:rPr>
              <a:t>Diversity:</a:t>
            </a:r>
            <a:endParaRPr lang="en-US" sz="4000" dirty="0">
              <a:solidFill>
                <a:srgbClr val="FFFFFF"/>
              </a:solidFill>
              <a:latin typeface="Zen Maru Gothic Bold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Zen Maru Gothic"/>
              </a:rPr>
              <a:t> - </a:t>
            </a:r>
            <a:r>
              <a:rPr lang="en-US" sz="3600" dirty="0">
                <a:solidFill>
                  <a:srgbClr val="FFFFFF"/>
                </a:solidFill>
                <a:latin typeface="Zen Maru Gothic"/>
              </a:rPr>
              <a:t>Vast and diverse education system catering to a large and varied population</a:t>
            </a:r>
            <a:r>
              <a:rPr lang="en-US" sz="3600" dirty="0" smtClean="0">
                <a:solidFill>
                  <a:srgbClr val="FFFFFF"/>
                </a:solidFill>
                <a:latin typeface="Zen Maru Gothic"/>
              </a:rPr>
              <a:t>.</a:t>
            </a:r>
          </a:p>
          <a:p>
            <a:pPr algn="l">
              <a:lnSpc>
                <a:spcPts val="3073"/>
              </a:lnSpc>
            </a:pPr>
            <a:endParaRPr lang="en-US" sz="3600" dirty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073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Zen Maru Gothic"/>
              </a:rPr>
              <a:t>Components:</a:t>
            </a:r>
            <a:endParaRPr lang="en-US" sz="4000" b="1" dirty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Zen Maru Gothic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Zen Maru Gothic"/>
              </a:rPr>
              <a:t>- Encompasses primary, secondary, and higher </a:t>
            </a:r>
            <a:endParaRPr lang="en-US" sz="3600" dirty="0" smtClean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073"/>
              </a:lnSpc>
            </a:pPr>
            <a:r>
              <a:rPr lang="en-US" sz="3600" dirty="0" smtClean="0">
                <a:solidFill>
                  <a:srgbClr val="FFFFFF"/>
                </a:solidFill>
                <a:latin typeface="Zen Maru Gothic"/>
              </a:rPr>
              <a:t> education </a:t>
            </a:r>
            <a:r>
              <a:rPr lang="en-US" sz="3600" dirty="0">
                <a:solidFill>
                  <a:srgbClr val="FFFFFF"/>
                </a:solidFill>
                <a:latin typeface="Zen Maru Gothic"/>
              </a:rPr>
              <a:t>with various boards and institutions</a:t>
            </a:r>
            <a:r>
              <a:rPr lang="en-US" sz="4000" dirty="0" smtClean="0">
                <a:solidFill>
                  <a:srgbClr val="FFFFFF"/>
                </a:solidFill>
                <a:latin typeface="Zen Maru Gothic"/>
              </a:rPr>
              <a:t>.</a:t>
            </a:r>
          </a:p>
          <a:p>
            <a:pPr algn="l">
              <a:lnSpc>
                <a:spcPts val="3073"/>
              </a:lnSpc>
            </a:pPr>
            <a:endParaRPr lang="en-US" sz="4000" dirty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073"/>
              </a:lnSpc>
            </a:pPr>
            <a:r>
              <a:rPr lang="en-US" sz="4000" dirty="0" smtClean="0">
                <a:solidFill>
                  <a:srgbClr val="FFFFFF"/>
                </a:solidFill>
                <a:latin typeface="Zen Maru Gothic Bold"/>
              </a:rPr>
              <a:t> Evolution:</a:t>
            </a:r>
            <a:endParaRPr lang="en-US" sz="4000" dirty="0">
              <a:solidFill>
                <a:srgbClr val="FFFFFF"/>
              </a:solidFill>
              <a:latin typeface="Zen Maru Gothic Bold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  <a:latin typeface="Zen Maru Gothic"/>
              </a:rPr>
              <a:t> - Shaped by historical, cultural, and societal </a:t>
            </a:r>
            <a:r>
              <a:rPr lang="en-US" sz="3600" dirty="0" smtClean="0">
                <a:solidFill>
                  <a:srgbClr val="FFFFFF"/>
                </a:solidFill>
                <a:latin typeface="Zen Maru Gothic"/>
              </a:rPr>
              <a:t>factors</a:t>
            </a:r>
          </a:p>
          <a:p>
            <a:pPr algn="l">
              <a:lnSpc>
                <a:spcPts val="3073"/>
              </a:lnSpc>
            </a:pPr>
            <a:r>
              <a:rPr lang="en-US" sz="3600" dirty="0" smtClean="0">
                <a:solidFill>
                  <a:srgbClr val="FFFFFF"/>
                </a:solidFill>
                <a:latin typeface="Zen Maru Gothic"/>
              </a:rPr>
              <a:t>evolving </a:t>
            </a:r>
            <a:r>
              <a:rPr lang="en-US" sz="3600" dirty="0">
                <a:solidFill>
                  <a:srgbClr val="FFFFFF"/>
                </a:solidFill>
                <a:latin typeface="Zen Maru Gothic"/>
              </a:rPr>
              <a:t>over time</a:t>
            </a:r>
            <a:r>
              <a:rPr lang="en-US" sz="4000" dirty="0" smtClean="0">
                <a:solidFill>
                  <a:srgbClr val="FFFFFF"/>
                </a:solidFill>
                <a:latin typeface="Zen Maru Gothic"/>
              </a:rPr>
              <a:t>.</a:t>
            </a:r>
          </a:p>
          <a:p>
            <a:pPr algn="l">
              <a:lnSpc>
                <a:spcPts val="3073"/>
              </a:lnSpc>
            </a:pPr>
            <a:endParaRPr lang="en-US" sz="4000" dirty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073"/>
              </a:lnSpc>
            </a:pPr>
            <a:r>
              <a:rPr lang="en-US" sz="4000" dirty="0" smtClean="0">
                <a:solidFill>
                  <a:srgbClr val="FFFFFF"/>
                </a:solidFill>
                <a:latin typeface="Zen Maru Gothic Bold"/>
              </a:rPr>
              <a:t> Challenges </a:t>
            </a:r>
            <a:r>
              <a:rPr lang="en-US" sz="4000" dirty="0">
                <a:solidFill>
                  <a:srgbClr val="FFFFFF"/>
                </a:solidFill>
                <a:latin typeface="Zen Maru Gothic Bold"/>
              </a:rPr>
              <a:t>and Achievements</a:t>
            </a:r>
            <a:r>
              <a:rPr lang="en-US" sz="4000" dirty="0" smtClean="0">
                <a:solidFill>
                  <a:srgbClr val="FFFFFF"/>
                </a:solidFill>
                <a:latin typeface="Zen Maru Gothic Bold"/>
              </a:rPr>
              <a:t>:</a:t>
            </a:r>
            <a:endParaRPr lang="en-US" sz="4000" dirty="0">
              <a:solidFill>
                <a:srgbClr val="FFFFFF"/>
              </a:solidFill>
              <a:latin typeface="Zen Maru Gothic Bold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Zen Maru Gothic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Zen Maru Gothic"/>
              </a:rPr>
              <a:t>- Strides in increasing access and literacy rates, but challenges persist in quality and uniformity</a:t>
            </a:r>
            <a:r>
              <a:rPr lang="en-US" sz="4000" dirty="0">
                <a:solidFill>
                  <a:srgbClr val="FFFFFF"/>
                </a:solidFill>
                <a:latin typeface="Zen Maru Gothic"/>
              </a:rPr>
              <a:t>.</a:t>
            </a:r>
          </a:p>
        </p:txBody>
      </p:sp>
      <p:pic>
        <p:nvPicPr>
          <p:cNvPr id="1026" name="Picture 2" descr="C:\Program Files (x86)\Microsoft Office\MEDIA\CAGCAT10\j0299125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688" y="7286640"/>
            <a:ext cx="2143140" cy="3516675"/>
          </a:xfrm>
          <a:prstGeom prst="rect">
            <a:avLst/>
          </a:prstGeom>
          <a:noFill/>
        </p:spPr>
      </p:pic>
      <p:pic>
        <p:nvPicPr>
          <p:cNvPr id="1029" name="Picture 5" descr="C:\Users\DELL\AppData\Local\Microsoft\Windows\INetCache\IE\YY8Q13WQ\red-background-book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01784" y="1643038"/>
            <a:ext cx="2143140" cy="15614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30" name="Picture 6" descr="C:\Users\DELL\AppData\Local\Microsoft\Windows\INetCache\IE\Q1ACW6FE\IIT_Perlstein_Hall[1]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01586" y="4000492"/>
            <a:ext cx="5197672" cy="271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 descr="C:\Users\DELL\AppData\Local\Microsoft\Windows\INetCache\IE\YY8Q13WQ\Math_class_in_Chu_Jen_Junior_High_School_2007-08-23[1]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287272" y="8929714"/>
            <a:ext cx="2857520" cy="19050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74720"/>
            <a:ext cx="18288000" cy="17240250"/>
          </a:xfrm>
          <a:custGeom>
            <a:avLst/>
            <a:gdLst/>
            <a:ahLst/>
            <a:cxnLst/>
            <a:rect l="l" t="t" r="r" b="b"/>
            <a:pathLst>
              <a:path w="18288000" h="17240250">
                <a:moveTo>
                  <a:pt x="0" y="0"/>
                </a:moveTo>
                <a:lnTo>
                  <a:pt x="18288000" y="0"/>
                </a:lnTo>
                <a:lnTo>
                  <a:pt x="18288000" y="17240250"/>
                </a:lnTo>
                <a:lnTo>
                  <a:pt x="0" y="1724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3038" y="763038"/>
            <a:ext cx="1335719" cy="527047"/>
            <a:chOff x="0" y="0"/>
            <a:chExt cx="1335710" cy="527050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399923" cy="400050"/>
            </a:xfrm>
            <a:custGeom>
              <a:avLst/>
              <a:gdLst/>
              <a:ahLst/>
              <a:cxnLst/>
              <a:rect l="l" t="t" r="r" b="b"/>
              <a:pathLst>
                <a:path w="399923" h="400050">
                  <a:moveTo>
                    <a:pt x="202057" y="0"/>
                  </a:moveTo>
                  <a:cubicBezTo>
                    <a:pt x="202057" y="134747"/>
                    <a:pt x="134747" y="202057"/>
                    <a:pt x="0" y="202057"/>
                  </a:cubicBezTo>
                  <a:cubicBezTo>
                    <a:pt x="133350" y="202057"/>
                    <a:pt x="200660" y="267970"/>
                    <a:pt x="202057" y="400050"/>
                  </a:cubicBezTo>
                  <a:lnTo>
                    <a:pt x="202057" y="400050"/>
                  </a:lnTo>
                  <a:cubicBezTo>
                    <a:pt x="203454" y="269494"/>
                    <a:pt x="269367" y="203454"/>
                    <a:pt x="399923" y="202184"/>
                  </a:cubicBezTo>
                  <a:lnTo>
                    <a:pt x="399923" y="202184"/>
                  </a:lnTo>
                  <a:lnTo>
                    <a:pt x="399923" y="202184"/>
                  </a:lnTo>
                  <a:cubicBezTo>
                    <a:pt x="268097" y="200660"/>
                    <a:pt x="202057" y="133350"/>
                    <a:pt x="2020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67868" y="63500"/>
              <a:ext cx="399923" cy="400050"/>
            </a:xfrm>
            <a:custGeom>
              <a:avLst/>
              <a:gdLst/>
              <a:ahLst/>
              <a:cxnLst/>
              <a:rect l="l" t="t" r="r" b="b"/>
              <a:pathLst>
                <a:path w="399923" h="400050">
                  <a:moveTo>
                    <a:pt x="202057" y="0"/>
                  </a:moveTo>
                  <a:cubicBezTo>
                    <a:pt x="202057" y="134747"/>
                    <a:pt x="134747" y="202057"/>
                    <a:pt x="0" y="202057"/>
                  </a:cubicBezTo>
                  <a:cubicBezTo>
                    <a:pt x="133350" y="202057"/>
                    <a:pt x="200660" y="267970"/>
                    <a:pt x="202057" y="400050"/>
                  </a:cubicBezTo>
                  <a:lnTo>
                    <a:pt x="202057" y="400050"/>
                  </a:lnTo>
                  <a:cubicBezTo>
                    <a:pt x="203454" y="269494"/>
                    <a:pt x="269367" y="203454"/>
                    <a:pt x="399923" y="202184"/>
                  </a:cubicBezTo>
                  <a:lnTo>
                    <a:pt x="399923" y="202184"/>
                  </a:lnTo>
                  <a:lnTo>
                    <a:pt x="399923" y="202184"/>
                  </a:lnTo>
                  <a:cubicBezTo>
                    <a:pt x="267970" y="200660"/>
                    <a:pt x="202057" y="133350"/>
                    <a:pt x="2020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72236" y="63500"/>
              <a:ext cx="399923" cy="400050"/>
            </a:xfrm>
            <a:custGeom>
              <a:avLst/>
              <a:gdLst/>
              <a:ahLst/>
              <a:cxnLst/>
              <a:rect l="l" t="t" r="r" b="b"/>
              <a:pathLst>
                <a:path w="399923" h="400050">
                  <a:moveTo>
                    <a:pt x="202057" y="0"/>
                  </a:moveTo>
                  <a:cubicBezTo>
                    <a:pt x="202057" y="134747"/>
                    <a:pt x="134747" y="202057"/>
                    <a:pt x="0" y="202057"/>
                  </a:cubicBezTo>
                  <a:cubicBezTo>
                    <a:pt x="133350" y="202057"/>
                    <a:pt x="200660" y="267970"/>
                    <a:pt x="202057" y="400050"/>
                  </a:cubicBezTo>
                  <a:lnTo>
                    <a:pt x="202057" y="400050"/>
                  </a:lnTo>
                  <a:cubicBezTo>
                    <a:pt x="203454" y="269494"/>
                    <a:pt x="269367" y="203454"/>
                    <a:pt x="399923" y="202184"/>
                  </a:cubicBezTo>
                  <a:lnTo>
                    <a:pt x="399923" y="202184"/>
                  </a:lnTo>
                  <a:lnTo>
                    <a:pt x="399923" y="202184"/>
                  </a:lnTo>
                  <a:lnTo>
                    <a:pt x="399923" y="202184"/>
                  </a:lnTo>
                  <a:cubicBezTo>
                    <a:pt x="267970" y="200660"/>
                    <a:pt x="202057" y="133350"/>
                    <a:pt x="2020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184966" y="763038"/>
            <a:ext cx="1335719" cy="527047"/>
            <a:chOff x="0" y="0"/>
            <a:chExt cx="1335710" cy="527050"/>
          </a:xfrm>
        </p:grpSpPr>
        <p:sp>
          <p:nvSpPr>
            <p:cNvPr id="8" name="Freeform 8"/>
            <p:cNvSpPr/>
            <p:nvPr/>
          </p:nvSpPr>
          <p:spPr>
            <a:xfrm>
              <a:off x="872236" y="63500"/>
              <a:ext cx="399923" cy="400050"/>
            </a:xfrm>
            <a:custGeom>
              <a:avLst/>
              <a:gdLst/>
              <a:ahLst/>
              <a:cxnLst/>
              <a:rect l="l" t="t" r="r" b="b"/>
              <a:pathLst>
                <a:path w="399923" h="400050">
                  <a:moveTo>
                    <a:pt x="202057" y="0"/>
                  </a:moveTo>
                  <a:cubicBezTo>
                    <a:pt x="202057" y="134747"/>
                    <a:pt x="134747" y="202057"/>
                    <a:pt x="0" y="202057"/>
                  </a:cubicBezTo>
                  <a:cubicBezTo>
                    <a:pt x="133350" y="202057"/>
                    <a:pt x="200660" y="267970"/>
                    <a:pt x="202057" y="400050"/>
                  </a:cubicBezTo>
                  <a:lnTo>
                    <a:pt x="202057" y="400050"/>
                  </a:lnTo>
                  <a:cubicBezTo>
                    <a:pt x="203454" y="269494"/>
                    <a:pt x="269367" y="203454"/>
                    <a:pt x="399923" y="202184"/>
                  </a:cubicBezTo>
                  <a:lnTo>
                    <a:pt x="399923" y="202184"/>
                  </a:lnTo>
                  <a:lnTo>
                    <a:pt x="399923" y="202184"/>
                  </a:lnTo>
                  <a:lnTo>
                    <a:pt x="399923" y="202184"/>
                  </a:lnTo>
                  <a:cubicBezTo>
                    <a:pt x="267970" y="200660"/>
                    <a:pt x="202057" y="133350"/>
                    <a:pt x="2020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67868" y="63500"/>
              <a:ext cx="399923" cy="400050"/>
            </a:xfrm>
            <a:custGeom>
              <a:avLst/>
              <a:gdLst/>
              <a:ahLst/>
              <a:cxnLst/>
              <a:rect l="l" t="t" r="r" b="b"/>
              <a:pathLst>
                <a:path w="399923" h="400050">
                  <a:moveTo>
                    <a:pt x="202057" y="0"/>
                  </a:moveTo>
                  <a:cubicBezTo>
                    <a:pt x="202057" y="134747"/>
                    <a:pt x="134747" y="202057"/>
                    <a:pt x="0" y="202057"/>
                  </a:cubicBezTo>
                  <a:cubicBezTo>
                    <a:pt x="133350" y="202057"/>
                    <a:pt x="200660" y="267970"/>
                    <a:pt x="202057" y="400050"/>
                  </a:cubicBezTo>
                  <a:lnTo>
                    <a:pt x="202057" y="400050"/>
                  </a:lnTo>
                  <a:cubicBezTo>
                    <a:pt x="203454" y="269494"/>
                    <a:pt x="269367" y="203454"/>
                    <a:pt x="399923" y="202184"/>
                  </a:cubicBezTo>
                  <a:lnTo>
                    <a:pt x="399923" y="202184"/>
                  </a:lnTo>
                  <a:lnTo>
                    <a:pt x="399923" y="202184"/>
                  </a:lnTo>
                  <a:cubicBezTo>
                    <a:pt x="267970" y="200660"/>
                    <a:pt x="202057" y="133350"/>
                    <a:pt x="2020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63500"/>
              <a:ext cx="399923" cy="400050"/>
            </a:xfrm>
            <a:custGeom>
              <a:avLst/>
              <a:gdLst/>
              <a:ahLst/>
              <a:cxnLst/>
              <a:rect l="l" t="t" r="r" b="b"/>
              <a:pathLst>
                <a:path w="399923" h="400050">
                  <a:moveTo>
                    <a:pt x="202057" y="0"/>
                  </a:moveTo>
                  <a:cubicBezTo>
                    <a:pt x="202057" y="134747"/>
                    <a:pt x="134747" y="202057"/>
                    <a:pt x="0" y="202057"/>
                  </a:cubicBezTo>
                  <a:cubicBezTo>
                    <a:pt x="133350" y="202057"/>
                    <a:pt x="200660" y="267970"/>
                    <a:pt x="202057" y="400050"/>
                  </a:cubicBezTo>
                  <a:lnTo>
                    <a:pt x="202057" y="400050"/>
                  </a:lnTo>
                  <a:cubicBezTo>
                    <a:pt x="203454" y="269494"/>
                    <a:pt x="269367" y="203454"/>
                    <a:pt x="399923" y="202184"/>
                  </a:cubicBezTo>
                  <a:lnTo>
                    <a:pt x="399923" y="202184"/>
                  </a:lnTo>
                  <a:lnTo>
                    <a:pt x="399923" y="202184"/>
                  </a:lnTo>
                  <a:cubicBezTo>
                    <a:pt x="268097" y="200660"/>
                    <a:pt x="202057" y="133350"/>
                    <a:pt x="2020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101323" y="1542860"/>
            <a:ext cx="8131912" cy="8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7050" dirty="0">
                <a:solidFill>
                  <a:srgbClr val="404040"/>
                </a:solidFill>
                <a:latin typeface="TT Phobos"/>
              </a:rPr>
              <a:t>Historical Context</a:t>
            </a:r>
          </a:p>
          <a:p>
            <a:pPr algn="l">
              <a:lnSpc>
                <a:spcPts val="6071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40047" y="3398110"/>
            <a:ext cx="15463476" cy="523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873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3600" b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Legacy of Colonial Education System</a:t>
            </a:r>
            <a:r>
              <a:rPr lang="en-US" sz="36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3351"/>
              </a:lnSpc>
            </a:pPr>
            <a:endParaRPr lang="en-US" sz="3600" dirty="0" smtClean="0">
              <a:solidFill>
                <a:srgbClr val="40404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351"/>
              </a:lnSpc>
              <a:buFont typeface="Wingdings" pitchFamily="2" charset="2"/>
              <a:buChar char="ü"/>
            </a:pPr>
            <a:r>
              <a:rPr lang="en-US" sz="36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 - Aimed </a:t>
            </a:r>
            <a:r>
              <a:rPr lang="en-US" sz="3600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at creating obedient administrators.</a:t>
            </a:r>
          </a:p>
          <a:p>
            <a:pPr algn="just">
              <a:lnSpc>
                <a:spcPts val="3351"/>
              </a:lnSpc>
              <a:buFont typeface="Wingdings" pitchFamily="2" charset="2"/>
              <a:buChar char="ü"/>
            </a:pPr>
            <a:r>
              <a:rPr lang="en-US" sz="3600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 - Emphasized rote learning for conformity and control, leaving a lasting influence on educational norms.</a:t>
            </a:r>
          </a:p>
          <a:p>
            <a:pPr algn="just">
              <a:lnSpc>
                <a:spcPts val="3351"/>
              </a:lnSpc>
            </a:pPr>
            <a:endParaRPr sz="360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351"/>
              </a:lnSpc>
            </a:pPr>
            <a:r>
              <a:rPr lang="en-US" sz="36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Persistence </a:t>
            </a:r>
            <a:r>
              <a:rPr lang="en-US" sz="3600" b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of Rote Learning and Standardized Testing</a:t>
            </a:r>
            <a:r>
              <a:rPr lang="en-US" sz="36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3351"/>
              </a:lnSpc>
            </a:pPr>
            <a:endParaRPr lang="en-US" sz="3600" b="1" dirty="0">
              <a:solidFill>
                <a:srgbClr val="40404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351"/>
              </a:lnSpc>
              <a:buFont typeface="Wingdings" pitchFamily="2" charset="2"/>
              <a:buChar char="ü"/>
            </a:pPr>
            <a:r>
              <a:rPr lang="en-US" sz="3600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 - Rote learning, involving memorization without comprehension, remains deeply entrenched.</a:t>
            </a:r>
          </a:p>
          <a:p>
            <a:pPr algn="just">
              <a:lnSpc>
                <a:spcPts val="3351"/>
              </a:lnSpc>
              <a:buFont typeface="Wingdings" pitchFamily="2" charset="2"/>
              <a:buChar char="ü"/>
            </a:pPr>
            <a:r>
              <a:rPr lang="en-US" sz="3600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 - Standardized testing, a historical measure of academic success, continues to be a predominant evaluation method.</a:t>
            </a:r>
          </a:p>
        </p:txBody>
      </p:sp>
      <p:pic>
        <p:nvPicPr>
          <p:cNvPr id="2054" name="Picture 6" descr="C:\Users\DELL\AppData\Local\Microsoft\Windows\INetCache\IE\YY8Q13WQ\1200px-Warren_Hastings_by_Tilly_Kettl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916" y="2143104"/>
            <a:ext cx="2021269" cy="2428892"/>
          </a:xfrm>
          <a:prstGeom prst="rect">
            <a:avLst/>
          </a:prstGeom>
          <a:noFill/>
        </p:spPr>
      </p:pic>
      <p:pic>
        <p:nvPicPr>
          <p:cNvPr id="2055" name="Picture 7" descr="C:\Users\DELL\AppData\Local\Microsoft\Windows\INetCache\IE\EMWCU16V\AnnetteAkroydstudent_3035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636" y="2143104"/>
            <a:ext cx="4214842" cy="2385272"/>
          </a:xfrm>
          <a:prstGeom prst="rect">
            <a:avLst/>
          </a:prstGeom>
          <a:noFill/>
        </p:spPr>
      </p:pic>
      <p:pic>
        <p:nvPicPr>
          <p:cNvPr id="2057" name="Picture 9" descr="C:\Users\DELL\AppData\Local\Microsoft\Windows\INetCache\IE\YY8Q13WQ\student_test[1]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0992" y="8143896"/>
            <a:ext cx="1858146" cy="1878068"/>
          </a:xfrm>
          <a:prstGeom prst="rect">
            <a:avLst/>
          </a:prstGeom>
          <a:noFill/>
        </p:spPr>
      </p:pic>
      <p:pic>
        <p:nvPicPr>
          <p:cNvPr id="2058" name="Picture 10" descr="C:\Program Files (x86)\Microsoft Office\MEDIA\CAGCAT10\j0217698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688" y="1357286"/>
            <a:ext cx="1747418" cy="1693469"/>
          </a:xfrm>
          <a:prstGeom prst="rect">
            <a:avLst/>
          </a:prstGeom>
          <a:noFill/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0276" y="-641585"/>
            <a:ext cx="1830438" cy="2080317"/>
          </a:xfrm>
          <a:custGeom>
            <a:avLst/>
            <a:gdLst/>
            <a:ahLst/>
            <a:cxnLst/>
            <a:rect l="l" t="t" r="r" b="b"/>
            <a:pathLst>
              <a:path w="1830438" h="2080317">
                <a:moveTo>
                  <a:pt x="0" y="0"/>
                </a:moveTo>
                <a:lnTo>
                  <a:pt x="1830439" y="0"/>
                </a:lnTo>
                <a:lnTo>
                  <a:pt x="1830439" y="2080317"/>
                </a:lnTo>
                <a:lnTo>
                  <a:pt x="0" y="208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11905" y="-359045"/>
            <a:ext cx="1656436" cy="1316050"/>
          </a:xfrm>
          <a:custGeom>
            <a:avLst/>
            <a:gdLst/>
            <a:ahLst/>
            <a:cxnLst/>
            <a:rect l="l" t="t" r="r" b="b"/>
            <a:pathLst>
              <a:path w="1656436" h="1316050">
                <a:moveTo>
                  <a:pt x="0" y="0"/>
                </a:moveTo>
                <a:lnTo>
                  <a:pt x="1656436" y="0"/>
                </a:lnTo>
                <a:lnTo>
                  <a:pt x="1656436" y="1316050"/>
                </a:lnTo>
                <a:lnTo>
                  <a:pt x="0" y="131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0818" y="1656883"/>
            <a:ext cx="6658947" cy="9605086"/>
          </a:xfrm>
          <a:custGeom>
            <a:avLst/>
            <a:gdLst/>
            <a:ahLst/>
            <a:cxnLst/>
            <a:rect l="l" t="t" r="r" b="b"/>
            <a:pathLst>
              <a:path w="6658947" h="9605086">
                <a:moveTo>
                  <a:pt x="0" y="0"/>
                </a:moveTo>
                <a:lnTo>
                  <a:pt x="6658946" y="0"/>
                </a:lnTo>
                <a:lnTo>
                  <a:pt x="6658946" y="9605086"/>
                </a:lnTo>
                <a:lnTo>
                  <a:pt x="0" y="9605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54057" y="8604961"/>
            <a:ext cx="1275502" cy="1859575"/>
          </a:xfrm>
          <a:custGeom>
            <a:avLst/>
            <a:gdLst/>
            <a:ahLst/>
            <a:cxnLst/>
            <a:rect l="l" t="t" r="r" b="b"/>
            <a:pathLst>
              <a:path w="1275502" h="1859575">
                <a:moveTo>
                  <a:pt x="0" y="0"/>
                </a:moveTo>
                <a:lnTo>
                  <a:pt x="1275503" y="0"/>
                </a:lnTo>
                <a:lnTo>
                  <a:pt x="1275503" y="1859575"/>
                </a:lnTo>
                <a:lnTo>
                  <a:pt x="0" y="1859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28225" y="-824513"/>
            <a:ext cx="3333655" cy="1969580"/>
          </a:xfrm>
          <a:custGeom>
            <a:avLst/>
            <a:gdLst/>
            <a:ahLst/>
            <a:cxnLst/>
            <a:rect l="l" t="t" r="r" b="b"/>
            <a:pathLst>
              <a:path w="3333655" h="1969580">
                <a:moveTo>
                  <a:pt x="0" y="0"/>
                </a:moveTo>
                <a:lnTo>
                  <a:pt x="3333655" y="0"/>
                </a:lnTo>
                <a:lnTo>
                  <a:pt x="3333655" y="1969580"/>
                </a:lnTo>
                <a:lnTo>
                  <a:pt x="0" y="1969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16411" y="9091736"/>
            <a:ext cx="1475165" cy="1351817"/>
          </a:xfrm>
          <a:custGeom>
            <a:avLst/>
            <a:gdLst/>
            <a:ahLst/>
            <a:cxnLst/>
            <a:rect l="l" t="t" r="r" b="b"/>
            <a:pathLst>
              <a:path w="1475165" h="1351817">
                <a:moveTo>
                  <a:pt x="0" y="0"/>
                </a:moveTo>
                <a:lnTo>
                  <a:pt x="1475166" y="0"/>
                </a:lnTo>
                <a:lnTo>
                  <a:pt x="1475166" y="1351817"/>
                </a:lnTo>
                <a:lnTo>
                  <a:pt x="0" y="1351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5986" y="-403908"/>
            <a:ext cx="1512389" cy="1489100"/>
          </a:xfrm>
          <a:custGeom>
            <a:avLst/>
            <a:gdLst/>
            <a:ahLst/>
            <a:cxnLst/>
            <a:rect l="l" t="t" r="r" b="b"/>
            <a:pathLst>
              <a:path w="1512389" h="1489100">
                <a:moveTo>
                  <a:pt x="0" y="0"/>
                </a:moveTo>
                <a:lnTo>
                  <a:pt x="1512389" y="0"/>
                </a:lnTo>
                <a:lnTo>
                  <a:pt x="1512389" y="1489101"/>
                </a:lnTo>
                <a:lnTo>
                  <a:pt x="0" y="14891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93869" y="9508788"/>
            <a:ext cx="1423683" cy="406403"/>
          </a:xfrm>
          <a:custGeom>
            <a:avLst/>
            <a:gdLst/>
            <a:ahLst/>
            <a:cxnLst/>
            <a:rect l="l" t="t" r="r" b="b"/>
            <a:pathLst>
              <a:path w="1423683" h="406403">
                <a:moveTo>
                  <a:pt x="0" y="0"/>
                </a:moveTo>
                <a:lnTo>
                  <a:pt x="1423682" y="0"/>
                </a:lnTo>
                <a:lnTo>
                  <a:pt x="1423682" y="406404"/>
                </a:lnTo>
                <a:lnTo>
                  <a:pt x="0" y="4064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26102" y="-218923"/>
            <a:ext cx="1501426" cy="1511827"/>
          </a:xfrm>
          <a:custGeom>
            <a:avLst/>
            <a:gdLst/>
            <a:ahLst/>
            <a:cxnLst/>
            <a:rect l="l" t="t" r="r" b="b"/>
            <a:pathLst>
              <a:path w="1501426" h="1511827">
                <a:moveTo>
                  <a:pt x="0" y="0"/>
                </a:moveTo>
                <a:lnTo>
                  <a:pt x="1501426" y="0"/>
                </a:lnTo>
                <a:lnTo>
                  <a:pt x="1501426" y="1511827"/>
                </a:lnTo>
                <a:lnTo>
                  <a:pt x="0" y="15118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70093" y="-318049"/>
            <a:ext cx="4208964" cy="3213068"/>
          </a:xfrm>
          <a:custGeom>
            <a:avLst/>
            <a:gdLst/>
            <a:ahLst/>
            <a:cxnLst/>
            <a:rect l="l" t="t" r="r" b="b"/>
            <a:pathLst>
              <a:path w="4208964" h="3213068">
                <a:moveTo>
                  <a:pt x="0" y="0"/>
                </a:moveTo>
                <a:lnTo>
                  <a:pt x="4208964" y="0"/>
                </a:lnTo>
                <a:lnTo>
                  <a:pt x="4208964" y="3213068"/>
                </a:lnTo>
                <a:lnTo>
                  <a:pt x="0" y="32130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752504" y="5506107"/>
            <a:ext cx="535495" cy="1551289"/>
          </a:xfrm>
          <a:custGeom>
            <a:avLst/>
            <a:gdLst/>
            <a:ahLst/>
            <a:cxnLst/>
            <a:rect l="l" t="t" r="r" b="b"/>
            <a:pathLst>
              <a:path w="535495" h="1551289">
                <a:moveTo>
                  <a:pt x="0" y="0"/>
                </a:moveTo>
                <a:lnTo>
                  <a:pt x="535496" y="0"/>
                </a:lnTo>
                <a:lnTo>
                  <a:pt x="535496" y="1551289"/>
                </a:lnTo>
                <a:lnTo>
                  <a:pt x="0" y="15512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99147" y="8367608"/>
            <a:ext cx="5117744" cy="2633453"/>
          </a:xfrm>
          <a:custGeom>
            <a:avLst/>
            <a:gdLst/>
            <a:ahLst/>
            <a:cxnLst/>
            <a:rect l="l" t="t" r="r" b="b"/>
            <a:pathLst>
              <a:path w="5117744" h="2633453">
                <a:moveTo>
                  <a:pt x="0" y="0"/>
                </a:moveTo>
                <a:lnTo>
                  <a:pt x="5117745" y="0"/>
                </a:lnTo>
                <a:lnTo>
                  <a:pt x="5117745" y="2633453"/>
                </a:lnTo>
                <a:lnTo>
                  <a:pt x="0" y="263345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2944" y="2357418"/>
            <a:ext cx="3642598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4000" dirty="0">
                <a:solidFill>
                  <a:srgbClr val="FFFFFF"/>
                </a:solidFill>
                <a:latin typeface="Algerian" pitchFamily="82" charset="0"/>
              </a:rPr>
              <a:t>Student Perspective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0253" y="2318661"/>
            <a:ext cx="12002481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300" dirty="0">
                <a:solidFill>
                  <a:srgbClr val="FFFFFF"/>
                </a:solidFill>
                <a:latin typeface="Zen Maru Gothic Bold"/>
              </a:rPr>
              <a:t>Impact of Exam Pressure:</a:t>
            </a:r>
          </a:p>
          <a:p>
            <a:pPr algn="just">
              <a:lnSpc>
                <a:spcPts val="3900"/>
              </a:lnSpc>
              <a:buFont typeface="Wingdings" pitchFamily="2" charset="2"/>
              <a:buChar char="Ø"/>
            </a:pPr>
            <a:r>
              <a:rPr lang="en-US" sz="3300" b="1" dirty="0">
                <a:solidFill>
                  <a:srgbClr val="FFFFFF"/>
                </a:solidFill>
                <a:latin typeface="Zen Maru Gothic"/>
              </a:rPr>
              <a:t> - </a:t>
            </a: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Chronic </a:t>
            </a:r>
            <a:r>
              <a:rPr lang="en-US" sz="3300" b="1" dirty="0">
                <a:solidFill>
                  <a:srgbClr val="FFFFFF"/>
                </a:solidFill>
                <a:latin typeface="Zen Maru Gothic"/>
              </a:rPr>
              <a:t>stress due to relentless pressure to excel in exams.</a:t>
            </a:r>
          </a:p>
          <a:p>
            <a:pPr algn="l">
              <a:lnSpc>
                <a:spcPts val="3900"/>
              </a:lnSpc>
              <a:buFont typeface="Wingdings" pitchFamily="2" charset="2"/>
              <a:buChar char="Ø"/>
            </a:pPr>
            <a:r>
              <a:rPr lang="en-US" sz="3300" b="1" dirty="0">
                <a:solidFill>
                  <a:srgbClr val="FFFFFF"/>
                </a:solidFill>
                <a:latin typeface="Zen Maru Gothic"/>
              </a:rPr>
              <a:t> - Correlations found with symptoms of depression</a:t>
            </a: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,</a:t>
            </a:r>
          </a:p>
          <a:p>
            <a:pPr algn="l">
              <a:lnSpc>
                <a:spcPts val="3900"/>
              </a:lnSpc>
            </a:pP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sleep </a:t>
            </a:r>
            <a:r>
              <a:rPr lang="en-US" sz="3300" b="1" dirty="0">
                <a:solidFill>
                  <a:srgbClr val="FFFFFF"/>
                </a:solidFill>
                <a:latin typeface="Zen Maru Gothic"/>
              </a:rPr>
              <a:t>disturbances, and even </a:t>
            </a:r>
            <a:endParaRPr lang="en-US" sz="3300" b="1" dirty="0" smtClean="0">
              <a:solidFill>
                <a:srgbClr val="FFFFFF"/>
              </a:solidFill>
              <a:latin typeface="Zen Maru Gothic"/>
            </a:endParaRPr>
          </a:p>
          <a:p>
            <a:pPr algn="l">
              <a:lnSpc>
                <a:spcPts val="3900"/>
              </a:lnSpc>
            </a:pP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suicidal </a:t>
            </a:r>
            <a:r>
              <a:rPr lang="en-US" sz="3300" b="1" dirty="0">
                <a:solidFill>
                  <a:srgbClr val="FFFFFF"/>
                </a:solidFill>
                <a:latin typeface="Zen Maru Gothic"/>
              </a:rPr>
              <a:t>ideation</a:t>
            </a: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.</a:t>
            </a:r>
          </a:p>
          <a:p>
            <a:pPr algn="r">
              <a:lnSpc>
                <a:spcPts val="3900"/>
              </a:lnSpc>
            </a:pPr>
            <a:endParaRPr lang="en-US" sz="3300" b="1" dirty="0" smtClean="0">
              <a:solidFill>
                <a:srgbClr val="FFFFFF"/>
              </a:solidFill>
              <a:latin typeface="Zen Maru Gothic"/>
            </a:endParaRPr>
          </a:p>
          <a:p>
            <a:pPr algn="r">
              <a:lnSpc>
                <a:spcPts val="3900"/>
              </a:lnSpc>
            </a:pPr>
            <a:endParaRPr b="1"/>
          </a:p>
          <a:p>
            <a:pPr algn="l">
              <a:lnSpc>
                <a:spcPts val="3900"/>
              </a:lnSpc>
            </a:pPr>
            <a:r>
              <a:rPr lang="en-US" sz="3300" b="1" dirty="0" smtClean="0">
                <a:solidFill>
                  <a:srgbClr val="FFFFFF"/>
                </a:solidFill>
                <a:latin typeface="Zen Maru Gothic Bold"/>
              </a:rPr>
              <a:t>Shift from Joy of Learning to Competition:</a:t>
            </a:r>
          </a:p>
          <a:p>
            <a:pPr algn="l">
              <a:lnSpc>
                <a:spcPts val="3900"/>
              </a:lnSpc>
              <a:buFont typeface="Wingdings" pitchFamily="2" charset="2"/>
              <a:buChar char="Ø"/>
            </a:pP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 - A shift from intrinsic motivation and the joy of learning to a focus on competition.</a:t>
            </a:r>
          </a:p>
          <a:p>
            <a:pPr algn="l">
              <a:lnSpc>
                <a:spcPts val="3900"/>
              </a:lnSpc>
              <a:buFont typeface="Wingdings" pitchFamily="2" charset="2"/>
              <a:buChar char="Ø"/>
            </a:pPr>
            <a:r>
              <a:rPr lang="en-US" sz="3300" b="1" dirty="0" smtClean="0">
                <a:solidFill>
                  <a:srgbClr val="FFFFFF"/>
                </a:solidFill>
                <a:latin typeface="Zen Maru Gothic"/>
              </a:rPr>
              <a:t> - Prioritizing short-term memorization over genuine understanding, impacting overall educational experience.</a:t>
            </a:r>
            <a:endParaRPr lang="en-US" sz="3300" b="1" dirty="0">
              <a:solidFill>
                <a:srgbClr val="FFFFFF"/>
              </a:solidFill>
              <a:latin typeface="Zen Maru Gothic"/>
            </a:endParaRPr>
          </a:p>
        </p:txBody>
      </p:sp>
      <p:pic>
        <p:nvPicPr>
          <p:cNvPr id="3074" name="Picture 2" descr="C:\Users\DELL\AppData\Local\Microsoft\Windows\INetCache\IE\EMWCU16V\student_PNG169[1]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214382" y="3900953"/>
            <a:ext cx="3357586" cy="2340198"/>
          </a:xfrm>
          <a:prstGeom prst="rect">
            <a:avLst/>
          </a:prstGeom>
          <a:noFill/>
        </p:spPr>
      </p:pic>
      <p:pic>
        <p:nvPicPr>
          <p:cNvPr id="3078" name="Picture 6" descr="C:\Users\DELL\AppData\Local\Microsoft\Windows\INetCache\IE\965H1HZZ\292-ake1837-jj-ae[1]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2144396" y="3857616"/>
            <a:ext cx="2520188" cy="1782870"/>
          </a:xfrm>
          <a:prstGeom prst="rect">
            <a:avLst/>
          </a:prstGeom>
          <a:noFill/>
        </p:spPr>
      </p:pic>
      <p:pic>
        <p:nvPicPr>
          <p:cNvPr id="3079" name="Picture 7" descr="C:\Users\DELL\AppData\Local\Microsoft\Windows\INetCache\IE\EMWCU16V\322-ted9194-rbw-eye[1].jp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4787602" y="3857616"/>
            <a:ext cx="1714512" cy="1772377"/>
          </a:xfrm>
          <a:prstGeom prst="rect">
            <a:avLst/>
          </a:prstGeom>
          <a:noFill/>
        </p:spPr>
      </p:pic>
      <p:pic>
        <p:nvPicPr>
          <p:cNvPr id="3082" name="Picture 10" descr="C:\Users\DELL\AppData\Local\Microsoft\Windows\INetCache\IE\EMWCU16V\k-s50-poyd-029-lyj4258-question[1]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9429752" y="8358210"/>
            <a:ext cx="1856752" cy="1357286"/>
          </a:xfrm>
          <a:prstGeom prst="rect">
            <a:avLst/>
          </a:prstGeom>
          <a:noFill/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9702" y="-1828760"/>
            <a:ext cx="19030950" cy="12687300"/>
          </a:xfrm>
          <a:custGeom>
            <a:avLst/>
            <a:gdLst/>
            <a:ahLst/>
            <a:cxnLst/>
            <a:rect l="l" t="t" r="r" b="b"/>
            <a:pathLst>
              <a:path w="19030950" h="12687300">
                <a:moveTo>
                  <a:pt x="0" y="0"/>
                </a:moveTo>
                <a:lnTo>
                  <a:pt x="19030950" y="0"/>
                </a:lnTo>
                <a:lnTo>
                  <a:pt x="19030950" y="12687300"/>
                </a:lnTo>
                <a:lnTo>
                  <a:pt x="0" y="126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57300" y="3959266"/>
            <a:ext cx="180975" cy="180975"/>
            <a:chOff x="0" y="0"/>
            <a:chExt cx="180975" cy="180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7300" y="4559341"/>
            <a:ext cx="180975" cy="180975"/>
            <a:chOff x="0" y="0"/>
            <a:chExt cx="180975" cy="180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57300" y="5159416"/>
            <a:ext cx="180975" cy="180975"/>
            <a:chOff x="0" y="0"/>
            <a:chExt cx="180975" cy="180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57300" y="6959641"/>
            <a:ext cx="180975" cy="180975"/>
            <a:chOff x="0" y="0"/>
            <a:chExt cx="180975" cy="180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57300" y="7559716"/>
            <a:ext cx="180975" cy="180975"/>
            <a:chOff x="0" y="0"/>
            <a:chExt cx="180975" cy="180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57300" y="8159791"/>
            <a:ext cx="180975" cy="180975"/>
            <a:chOff x="0" y="0"/>
            <a:chExt cx="180975" cy="180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90424"/>
                  </a:moveTo>
                  <a:lnTo>
                    <a:pt x="180340" y="102235"/>
                  </a:lnTo>
                  <a:cubicBezTo>
                    <a:pt x="178054" y="113919"/>
                    <a:pt x="176276" y="119507"/>
                    <a:pt x="173990" y="125095"/>
                  </a:cubicBezTo>
                  <a:lnTo>
                    <a:pt x="168910" y="135763"/>
                  </a:lnTo>
                  <a:cubicBezTo>
                    <a:pt x="162306" y="145669"/>
                    <a:pt x="158496" y="150241"/>
                    <a:pt x="154305" y="154432"/>
                  </a:cubicBezTo>
                  <a:lnTo>
                    <a:pt x="145542" y="162433"/>
                  </a:lnTo>
                  <a:cubicBezTo>
                    <a:pt x="135636" y="169037"/>
                    <a:pt x="130429" y="171831"/>
                    <a:pt x="124968" y="174117"/>
                  </a:cubicBezTo>
                  <a:lnTo>
                    <a:pt x="113792" y="178054"/>
                  </a:lnTo>
                  <a:cubicBezTo>
                    <a:pt x="102108" y="180340"/>
                    <a:pt x="96266" y="180975"/>
                    <a:pt x="90297" y="180975"/>
                  </a:cubicBezTo>
                  <a:lnTo>
                    <a:pt x="78486" y="180340"/>
                  </a:lnTo>
                  <a:cubicBezTo>
                    <a:pt x="66802" y="178054"/>
                    <a:pt x="61214" y="176276"/>
                    <a:pt x="55626" y="173990"/>
                  </a:cubicBezTo>
                  <a:lnTo>
                    <a:pt x="44958" y="168910"/>
                  </a:lnTo>
                  <a:cubicBezTo>
                    <a:pt x="35052" y="162306"/>
                    <a:pt x="30480" y="158496"/>
                    <a:pt x="26289" y="154305"/>
                  </a:cubicBezTo>
                  <a:lnTo>
                    <a:pt x="18288" y="145542"/>
                  </a:lnTo>
                  <a:cubicBezTo>
                    <a:pt x="11938" y="135763"/>
                    <a:pt x="9144" y="130556"/>
                    <a:pt x="6858" y="125095"/>
                  </a:cubicBezTo>
                  <a:lnTo>
                    <a:pt x="2921" y="113919"/>
                  </a:lnTo>
                  <a:cubicBezTo>
                    <a:pt x="635" y="102362"/>
                    <a:pt x="0" y="96393"/>
                    <a:pt x="0" y="90424"/>
                  </a:cubicBezTo>
                  <a:lnTo>
                    <a:pt x="635" y="78613"/>
                  </a:lnTo>
                  <a:cubicBezTo>
                    <a:pt x="2921" y="66929"/>
                    <a:pt x="4699" y="61341"/>
                    <a:pt x="6985" y="55753"/>
                  </a:cubicBezTo>
                  <a:lnTo>
                    <a:pt x="12065" y="45085"/>
                  </a:lnTo>
                  <a:cubicBezTo>
                    <a:pt x="18669" y="35179"/>
                    <a:pt x="22479" y="30607"/>
                    <a:pt x="26670" y="26416"/>
                  </a:cubicBezTo>
                  <a:lnTo>
                    <a:pt x="35433" y="18415"/>
                  </a:lnTo>
                  <a:cubicBezTo>
                    <a:pt x="45212" y="11938"/>
                    <a:pt x="50419" y="9144"/>
                    <a:pt x="55880" y="6858"/>
                  </a:cubicBezTo>
                  <a:lnTo>
                    <a:pt x="67056" y="2921"/>
                  </a:lnTo>
                  <a:cubicBezTo>
                    <a:pt x="78613" y="635"/>
                    <a:pt x="84582" y="0"/>
                    <a:pt x="90424" y="0"/>
                  </a:cubicBezTo>
                  <a:lnTo>
                    <a:pt x="102235" y="635"/>
                  </a:lnTo>
                  <a:cubicBezTo>
                    <a:pt x="113919" y="2921"/>
                    <a:pt x="119507" y="4699"/>
                    <a:pt x="125095" y="6985"/>
                  </a:cubicBezTo>
                  <a:lnTo>
                    <a:pt x="135763" y="12065"/>
                  </a:lnTo>
                  <a:cubicBezTo>
                    <a:pt x="145669" y="18669"/>
                    <a:pt x="150241" y="22479"/>
                    <a:pt x="154432" y="26670"/>
                  </a:cubicBezTo>
                  <a:lnTo>
                    <a:pt x="162433" y="35433"/>
                  </a:lnTo>
                  <a:cubicBezTo>
                    <a:pt x="169037" y="45339"/>
                    <a:pt x="171831" y="50546"/>
                    <a:pt x="174117" y="56007"/>
                  </a:cubicBezTo>
                  <a:lnTo>
                    <a:pt x="178054" y="67183"/>
                  </a:lnTo>
                  <a:cubicBezTo>
                    <a:pt x="180340" y="78867"/>
                    <a:pt x="180975" y="84709"/>
                    <a:pt x="180975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780765" y="2836545"/>
            <a:ext cx="14969500" cy="28565"/>
          </a:xfrm>
          <a:custGeom>
            <a:avLst/>
            <a:gdLst/>
            <a:ahLst/>
            <a:cxnLst/>
            <a:rect l="l" t="t" r="r" b="b"/>
            <a:pathLst>
              <a:path w="14969500" h="28565">
                <a:moveTo>
                  <a:pt x="0" y="0"/>
                </a:moveTo>
                <a:lnTo>
                  <a:pt x="14969500" y="0"/>
                </a:lnTo>
                <a:lnTo>
                  <a:pt x="14969500" y="28565"/>
                </a:lnTo>
                <a:lnTo>
                  <a:pt x="0" y="2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57324" y="857220"/>
            <a:ext cx="12335862" cy="121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69"/>
              </a:lnSpc>
            </a:pPr>
            <a:r>
              <a:rPr lang="en-US" sz="7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Phobos"/>
              </a:rPr>
              <a:t>Educational </a:t>
            </a:r>
            <a:r>
              <a:rPr lang="en-US" sz="7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Phobos"/>
              </a:rPr>
              <a:t>	Challenges</a:t>
            </a:r>
            <a:endParaRPr lang="en-US" sz="7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Phobo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7126" y="3571864"/>
            <a:ext cx="16965130" cy="60272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Stifled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Creativity and Innovation:</a:t>
            </a:r>
          </a:p>
          <a:p>
            <a:pPr algn="l">
              <a:lnSpc>
                <a:spcPts val="4723"/>
              </a:lnSpc>
              <a:buFont typeface="Wingdings" pitchFamily="2" charset="2"/>
              <a:buChar char="§"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- Rigid curriculums limit room for individual exploration and critical thinking.</a:t>
            </a:r>
          </a:p>
          <a:p>
            <a:pPr algn="l">
              <a:lnSpc>
                <a:spcPts val="4723"/>
              </a:lnSpc>
              <a:buFont typeface="Wingdings" pitchFamily="2" charset="2"/>
              <a:buChar char="§"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- Students, accustomed to rote memorization, struggle with creative problem- solving</a:t>
            </a:r>
            <a:r>
              <a:rPr 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.</a:t>
            </a:r>
          </a:p>
          <a:p>
            <a:pPr algn="l">
              <a:lnSpc>
                <a:spcPts val="4723"/>
              </a:lnSpc>
              <a:buFont typeface="Wingdings" pitchFamily="2" charset="2"/>
              <a:buChar char="§"/>
            </a:pPr>
            <a:endParaRPr 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r">
              <a:lnSpc>
                <a:spcPts val="4723"/>
              </a:lnSpc>
            </a:pPr>
            <a:endParaRPr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lnSpc>
                <a:spcPts val="4723"/>
              </a:lnSpc>
            </a:pPr>
            <a:r>
              <a:rPr 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Marginalization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of Diverse Learning Styles:</a:t>
            </a:r>
          </a:p>
          <a:p>
            <a:pPr algn="l">
              <a:lnSpc>
                <a:spcPts val="4723"/>
              </a:lnSpc>
              <a:buFont typeface="Wingdings" pitchFamily="2" charset="2"/>
              <a:buChar char="§"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- One-size-fits-all approach fails to cater to varied learning styles and abilities.</a:t>
            </a:r>
          </a:p>
          <a:p>
            <a:pPr algn="just">
              <a:lnSpc>
                <a:spcPts val="4723"/>
              </a:lnSpc>
              <a:buFont typeface="Wingdings" pitchFamily="2" charset="2"/>
              <a:buChar char="§"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- Students with kinesthetic, auditory, or visual preferences </a:t>
            </a:r>
            <a:r>
              <a:rPr 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are</a:t>
            </a:r>
          </a:p>
          <a:p>
            <a:pPr algn="just">
              <a:lnSpc>
                <a:spcPts val="4723"/>
              </a:lnSpc>
            </a:pPr>
            <a:r>
              <a:rPr 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often left behind, exacerbating existing inequalities.</a:t>
            </a:r>
          </a:p>
        </p:txBody>
      </p:sp>
      <p:pic>
        <p:nvPicPr>
          <p:cNvPr id="4099" name="Picture 3" descr="C:\Users\DELL\AppData\Local\Microsoft\Windows\INetCache\IE\EMWCU16V\painting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29752" y="5429252"/>
            <a:ext cx="2367600" cy="157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C:\Users\DELL\AppData\Local\Microsoft\Windows\INetCache\IE\965H1HZZ\bd68515677efcce8a80a732b4e2c6859--kid-painting-balloon[1]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358710" y="-357226"/>
            <a:ext cx="3459792" cy="4357646"/>
          </a:xfrm>
          <a:prstGeom prst="rect">
            <a:avLst/>
          </a:prstGeom>
          <a:noFill/>
        </p:spPr>
      </p:pic>
      <p:pic>
        <p:nvPicPr>
          <p:cNvPr id="4101" name="Picture 5" descr="C:\Users\DELL\AppData\Local\Microsoft\Windows\INetCache\IE\Q1ACW6FE\fun-imagination-man-1748653[1]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87470" y="8393928"/>
            <a:ext cx="3714776" cy="23217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02" name="Picture 6" descr="C:\Users\DELL\AppData\Local\Microsoft\Windows\INetCache\IE\EMWCU16V\imagination_explosion_by_lobster_popsicle-d3b2znt[1]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573288" y="5429252"/>
            <a:ext cx="2272501" cy="1714476"/>
          </a:xfrm>
          <a:prstGeom prst="rect">
            <a:avLst/>
          </a:prstGeom>
          <a:noFill/>
        </p:spPr>
      </p:pic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02" y="-609555"/>
            <a:ext cx="18288000" cy="12182475"/>
          </a:xfrm>
          <a:custGeom>
            <a:avLst/>
            <a:gdLst/>
            <a:ahLst/>
            <a:cxnLst/>
            <a:rect l="l" t="t" r="r" b="b"/>
            <a:pathLst>
              <a:path w="18288000" h="12182475">
                <a:moveTo>
                  <a:pt x="0" y="0"/>
                </a:moveTo>
                <a:lnTo>
                  <a:pt x="18288000" y="0"/>
                </a:lnTo>
                <a:lnTo>
                  <a:pt x="18288000" y="12182475"/>
                </a:lnTo>
                <a:lnTo>
                  <a:pt x="0" y="12182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85875" y="4011092"/>
            <a:ext cx="190500" cy="190500"/>
            <a:chOff x="0" y="0"/>
            <a:chExt cx="190500" cy="190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627" cy="190627"/>
            </a:xfrm>
            <a:custGeom>
              <a:avLst/>
              <a:gdLst/>
              <a:ahLst/>
              <a:cxnLst/>
              <a:rect l="l" t="t" r="r" b="b"/>
              <a:pathLst>
                <a:path w="190627" h="190627">
                  <a:moveTo>
                    <a:pt x="190500" y="95250"/>
                  </a:moveTo>
                  <a:lnTo>
                    <a:pt x="189865" y="107696"/>
                  </a:lnTo>
                  <a:cubicBezTo>
                    <a:pt x="187452" y="120015"/>
                    <a:pt x="185674" y="125857"/>
                    <a:pt x="183261" y="131699"/>
                  </a:cubicBezTo>
                  <a:lnTo>
                    <a:pt x="177927" y="143002"/>
                  </a:lnTo>
                  <a:cubicBezTo>
                    <a:pt x="170942" y="153416"/>
                    <a:pt x="167005" y="158242"/>
                    <a:pt x="162560" y="162687"/>
                  </a:cubicBezTo>
                  <a:lnTo>
                    <a:pt x="153289" y="171069"/>
                  </a:lnTo>
                  <a:cubicBezTo>
                    <a:pt x="142875" y="178054"/>
                    <a:pt x="137414" y="180975"/>
                    <a:pt x="131572" y="183388"/>
                  </a:cubicBezTo>
                  <a:lnTo>
                    <a:pt x="119888" y="187579"/>
                  </a:lnTo>
                  <a:cubicBezTo>
                    <a:pt x="107569" y="189992"/>
                    <a:pt x="101473" y="190627"/>
                    <a:pt x="95123" y="190627"/>
                  </a:cubicBezTo>
                  <a:lnTo>
                    <a:pt x="82677" y="189992"/>
                  </a:lnTo>
                  <a:cubicBezTo>
                    <a:pt x="70358" y="187579"/>
                    <a:pt x="64516" y="185801"/>
                    <a:pt x="58674" y="183388"/>
                  </a:cubicBezTo>
                  <a:lnTo>
                    <a:pt x="47371" y="178054"/>
                  </a:lnTo>
                  <a:cubicBezTo>
                    <a:pt x="36957" y="171069"/>
                    <a:pt x="32131" y="167132"/>
                    <a:pt x="27686" y="162687"/>
                  </a:cubicBezTo>
                  <a:lnTo>
                    <a:pt x="19304" y="153416"/>
                  </a:lnTo>
                  <a:cubicBezTo>
                    <a:pt x="12319" y="143002"/>
                    <a:pt x="9398" y="137541"/>
                    <a:pt x="6985" y="131699"/>
                  </a:cubicBezTo>
                  <a:lnTo>
                    <a:pt x="3048" y="120015"/>
                  </a:lnTo>
                  <a:cubicBezTo>
                    <a:pt x="635" y="107696"/>
                    <a:pt x="0" y="101473"/>
                    <a:pt x="0" y="95250"/>
                  </a:cubicBezTo>
                  <a:lnTo>
                    <a:pt x="635" y="82804"/>
                  </a:lnTo>
                  <a:cubicBezTo>
                    <a:pt x="3048" y="70485"/>
                    <a:pt x="4826" y="64643"/>
                    <a:pt x="7239" y="58801"/>
                  </a:cubicBezTo>
                  <a:lnTo>
                    <a:pt x="12573" y="47498"/>
                  </a:lnTo>
                  <a:cubicBezTo>
                    <a:pt x="19558" y="37084"/>
                    <a:pt x="23495" y="32258"/>
                    <a:pt x="27940" y="27813"/>
                  </a:cubicBezTo>
                  <a:lnTo>
                    <a:pt x="37211" y="19431"/>
                  </a:lnTo>
                  <a:cubicBezTo>
                    <a:pt x="47498" y="12573"/>
                    <a:pt x="52959" y="9652"/>
                    <a:pt x="58801" y="7239"/>
                  </a:cubicBezTo>
                  <a:lnTo>
                    <a:pt x="70485" y="3048"/>
                  </a:lnTo>
                  <a:cubicBezTo>
                    <a:pt x="82804" y="635"/>
                    <a:pt x="89027" y="0"/>
                    <a:pt x="95250" y="0"/>
                  </a:cubicBezTo>
                  <a:lnTo>
                    <a:pt x="107696" y="635"/>
                  </a:lnTo>
                  <a:cubicBezTo>
                    <a:pt x="120015" y="3048"/>
                    <a:pt x="125857" y="4826"/>
                    <a:pt x="131699" y="7239"/>
                  </a:cubicBezTo>
                  <a:lnTo>
                    <a:pt x="143002" y="12573"/>
                  </a:lnTo>
                  <a:cubicBezTo>
                    <a:pt x="153416" y="19558"/>
                    <a:pt x="158242" y="23495"/>
                    <a:pt x="162687" y="27940"/>
                  </a:cubicBezTo>
                  <a:lnTo>
                    <a:pt x="171069" y="37211"/>
                  </a:lnTo>
                  <a:cubicBezTo>
                    <a:pt x="178054" y="47625"/>
                    <a:pt x="180975" y="53086"/>
                    <a:pt x="183388" y="58928"/>
                  </a:cubicBezTo>
                  <a:lnTo>
                    <a:pt x="187579" y="70612"/>
                  </a:lnTo>
                  <a:cubicBezTo>
                    <a:pt x="189992" y="82931"/>
                    <a:pt x="190627" y="89027"/>
                    <a:pt x="190627" y="953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85875" y="5173142"/>
            <a:ext cx="190500" cy="190500"/>
            <a:chOff x="0" y="0"/>
            <a:chExt cx="190500" cy="190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627" cy="190627"/>
            </a:xfrm>
            <a:custGeom>
              <a:avLst/>
              <a:gdLst/>
              <a:ahLst/>
              <a:cxnLst/>
              <a:rect l="l" t="t" r="r" b="b"/>
              <a:pathLst>
                <a:path w="190627" h="190627">
                  <a:moveTo>
                    <a:pt x="190500" y="95250"/>
                  </a:moveTo>
                  <a:lnTo>
                    <a:pt x="189865" y="107696"/>
                  </a:lnTo>
                  <a:cubicBezTo>
                    <a:pt x="187452" y="120015"/>
                    <a:pt x="185674" y="125857"/>
                    <a:pt x="183261" y="131699"/>
                  </a:cubicBezTo>
                  <a:lnTo>
                    <a:pt x="177927" y="143002"/>
                  </a:lnTo>
                  <a:cubicBezTo>
                    <a:pt x="170942" y="153416"/>
                    <a:pt x="167005" y="158242"/>
                    <a:pt x="162560" y="162687"/>
                  </a:cubicBezTo>
                  <a:lnTo>
                    <a:pt x="153289" y="171069"/>
                  </a:lnTo>
                  <a:cubicBezTo>
                    <a:pt x="142875" y="178054"/>
                    <a:pt x="137414" y="180975"/>
                    <a:pt x="131572" y="183388"/>
                  </a:cubicBezTo>
                  <a:lnTo>
                    <a:pt x="119888" y="187579"/>
                  </a:lnTo>
                  <a:cubicBezTo>
                    <a:pt x="107569" y="189992"/>
                    <a:pt x="101473" y="190627"/>
                    <a:pt x="95123" y="190627"/>
                  </a:cubicBezTo>
                  <a:lnTo>
                    <a:pt x="82677" y="189992"/>
                  </a:lnTo>
                  <a:cubicBezTo>
                    <a:pt x="70358" y="187579"/>
                    <a:pt x="64516" y="185801"/>
                    <a:pt x="58674" y="183388"/>
                  </a:cubicBezTo>
                  <a:lnTo>
                    <a:pt x="47371" y="178054"/>
                  </a:lnTo>
                  <a:cubicBezTo>
                    <a:pt x="36957" y="171069"/>
                    <a:pt x="32131" y="167132"/>
                    <a:pt x="27686" y="162687"/>
                  </a:cubicBezTo>
                  <a:lnTo>
                    <a:pt x="19304" y="153416"/>
                  </a:lnTo>
                  <a:cubicBezTo>
                    <a:pt x="12319" y="143002"/>
                    <a:pt x="9398" y="137541"/>
                    <a:pt x="6985" y="131699"/>
                  </a:cubicBezTo>
                  <a:lnTo>
                    <a:pt x="3048" y="120015"/>
                  </a:lnTo>
                  <a:cubicBezTo>
                    <a:pt x="635" y="107696"/>
                    <a:pt x="0" y="101473"/>
                    <a:pt x="0" y="95250"/>
                  </a:cubicBezTo>
                  <a:lnTo>
                    <a:pt x="635" y="82804"/>
                  </a:lnTo>
                  <a:cubicBezTo>
                    <a:pt x="3048" y="70485"/>
                    <a:pt x="4826" y="64643"/>
                    <a:pt x="7239" y="58801"/>
                  </a:cubicBezTo>
                  <a:lnTo>
                    <a:pt x="12573" y="47498"/>
                  </a:lnTo>
                  <a:cubicBezTo>
                    <a:pt x="19558" y="37084"/>
                    <a:pt x="23495" y="32258"/>
                    <a:pt x="27940" y="27813"/>
                  </a:cubicBezTo>
                  <a:lnTo>
                    <a:pt x="37211" y="19431"/>
                  </a:lnTo>
                  <a:cubicBezTo>
                    <a:pt x="47498" y="12573"/>
                    <a:pt x="52959" y="9652"/>
                    <a:pt x="58801" y="7239"/>
                  </a:cubicBezTo>
                  <a:lnTo>
                    <a:pt x="70485" y="3048"/>
                  </a:lnTo>
                  <a:cubicBezTo>
                    <a:pt x="82804" y="635"/>
                    <a:pt x="89027" y="0"/>
                    <a:pt x="95250" y="0"/>
                  </a:cubicBezTo>
                  <a:lnTo>
                    <a:pt x="107696" y="635"/>
                  </a:lnTo>
                  <a:cubicBezTo>
                    <a:pt x="120015" y="3048"/>
                    <a:pt x="125857" y="4826"/>
                    <a:pt x="131699" y="7239"/>
                  </a:cubicBezTo>
                  <a:lnTo>
                    <a:pt x="143002" y="12573"/>
                  </a:lnTo>
                  <a:cubicBezTo>
                    <a:pt x="153416" y="19558"/>
                    <a:pt x="158242" y="23495"/>
                    <a:pt x="162687" y="27940"/>
                  </a:cubicBezTo>
                  <a:lnTo>
                    <a:pt x="171069" y="37211"/>
                  </a:lnTo>
                  <a:cubicBezTo>
                    <a:pt x="178054" y="47625"/>
                    <a:pt x="180975" y="53086"/>
                    <a:pt x="183388" y="58928"/>
                  </a:cubicBezTo>
                  <a:lnTo>
                    <a:pt x="187579" y="70612"/>
                  </a:lnTo>
                  <a:cubicBezTo>
                    <a:pt x="189992" y="82931"/>
                    <a:pt x="190627" y="89027"/>
                    <a:pt x="190627" y="953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85875" y="7497242"/>
            <a:ext cx="190500" cy="190500"/>
            <a:chOff x="0" y="0"/>
            <a:chExt cx="190500" cy="190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0627" cy="190627"/>
            </a:xfrm>
            <a:custGeom>
              <a:avLst/>
              <a:gdLst/>
              <a:ahLst/>
              <a:cxnLst/>
              <a:rect l="l" t="t" r="r" b="b"/>
              <a:pathLst>
                <a:path w="190627" h="190627">
                  <a:moveTo>
                    <a:pt x="190500" y="95250"/>
                  </a:moveTo>
                  <a:lnTo>
                    <a:pt x="189865" y="107696"/>
                  </a:lnTo>
                  <a:cubicBezTo>
                    <a:pt x="187452" y="120015"/>
                    <a:pt x="185674" y="125857"/>
                    <a:pt x="183261" y="131699"/>
                  </a:cubicBezTo>
                  <a:lnTo>
                    <a:pt x="177927" y="143002"/>
                  </a:lnTo>
                  <a:cubicBezTo>
                    <a:pt x="170942" y="153416"/>
                    <a:pt x="167005" y="158242"/>
                    <a:pt x="162560" y="162687"/>
                  </a:cubicBezTo>
                  <a:lnTo>
                    <a:pt x="153289" y="171069"/>
                  </a:lnTo>
                  <a:cubicBezTo>
                    <a:pt x="142875" y="178054"/>
                    <a:pt x="137414" y="180975"/>
                    <a:pt x="131572" y="183388"/>
                  </a:cubicBezTo>
                  <a:lnTo>
                    <a:pt x="119888" y="187579"/>
                  </a:lnTo>
                  <a:cubicBezTo>
                    <a:pt x="107569" y="189992"/>
                    <a:pt x="101473" y="190627"/>
                    <a:pt x="95123" y="190627"/>
                  </a:cubicBezTo>
                  <a:lnTo>
                    <a:pt x="82677" y="189992"/>
                  </a:lnTo>
                  <a:cubicBezTo>
                    <a:pt x="70358" y="187579"/>
                    <a:pt x="64516" y="185801"/>
                    <a:pt x="58674" y="183388"/>
                  </a:cubicBezTo>
                  <a:lnTo>
                    <a:pt x="47371" y="178054"/>
                  </a:lnTo>
                  <a:cubicBezTo>
                    <a:pt x="36957" y="171069"/>
                    <a:pt x="32131" y="167132"/>
                    <a:pt x="27686" y="162687"/>
                  </a:cubicBezTo>
                  <a:lnTo>
                    <a:pt x="19304" y="153416"/>
                  </a:lnTo>
                  <a:cubicBezTo>
                    <a:pt x="12319" y="143002"/>
                    <a:pt x="9398" y="137541"/>
                    <a:pt x="6985" y="131699"/>
                  </a:cubicBezTo>
                  <a:lnTo>
                    <a:pt x="3048" y="120015"/>
                  </a:lnTo>
                  <a:cubicBezTo>
                    <a:pt x="635" y="107696"/>
                    <a:pt x="0" y="101473"/>
                    <a:pt x="0" y="95250"/>
                  </a:cubicBezTo>
                  <a:lnTo>
                    <a:pt x="635" y="82804"/>
                  </a:lnTo>
                  <a:cubicBezTo>
                    <a:pt x="3048" y="70485"/>
                    <a:pt x="4826" y="64643"/>
                    <a:pt x="7239" y="58801"/>
                  </a:cubicBezTo>
                  <a:lnTo>
                    <a:pt x="12573" y="47498"/>
                  </a:lnTo>
                  <a:cubicBezTo>
                    <a:pt x="19558" y="37084"/>
                    <a:pt x="23495" y="32258"/>
                    <a:pt x="27940" y="27813"/>
                  </a:cubicBezTo>
                  <a:lnTo>
                    <a:pt x="37211" y="19431"/>
                  </a:lnTo>
                  <a:cubicBezTo>
                    <a:pt x="47498" y="12573"/>
                    <a:pt x="52959" y="9652"/>
                    <a:pt x="58801" y="7239"/>
                  </a:cubicBezTo>
                  <a:lnTo>
                    <a:pt x="70485" y="3048"/>
                  </a:lnTo>
                  <a:cubicBezTo>
                    <a:pt x="82804" y="635"/>
                    <a:pt x="89027" y="0"/>
                    <a:pt x="95250" y="0"/>
                  </a:cubicBezTo>
                  <a:lnTo>
                    <a:pt x="107696" y="635"/>
                  </a:lnTo>
                  <a:cubicBezTo>
                    <a:pt x="120015" y="3048"/>
                    <a:pt x="125857" y="4826"/>
                    <a:pt x="131699" y="7239"/>
                  </a:cubicBezTo>
                  <a:lnTo>
                    <a:pt x="143002" y="12573"/>
                  </a:lnTo>
                  <a:cubicBezTo>
                    <a:pt x="153416" y="19558"/>
                    <a:pt x="158242" y="23495"/>
                    <a:pt x="162687" y="27940"/>
                  </a:cubicBezTo>
                  <a:lnTo>
                    <a:pt x="171069" y="37211"/>
                  </a:lnTo>
                  <a:cubicBezTo>
                    <a:pt x="178054" y="47625"/>
                    <a:pt x="180975" y="53086"/>
                    <a:pt x="183388" y="58928"/>
                  </a:cubicBezTo>
                  <a:lnTo>
                    <a:pt x="187579" y="70612"/>
                  </a:lnTo>
                  <a:cubicBezTo>
                    <a:pt x="189992" y="82931"/>
                    <a:pt x="190627" y="89027"/>
                    <a:pt x="190627" y="953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85875" y="8659292"/>
            <a:ext cx="190500" cy="190500"/>
            <a:chOff x="0" y="0"/>
            <a:chExt cx="190500" cy="190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0627" cy="190627"/>
            </a:xfrm>
            <a:custGeom>
              <a:avLst/>
              <a:gdLst/>
              <a:ahLst/>
              <a:cxnLst/>
              <a:rect l="l" t="t" r="r" b="b"/>
              <a:pathLst>
                <a:path w="190627" h="190627">
                  <a:moveTo>
                    <a:pt x="190500" y="95250"/>
                  </a:moveTo>
                  <a:lnTo>
                    <a:pt x="189865" y="107696"/>
                  </a:lnTo>
                  <a:cubicBezTo>
                    <a:pt x="187452" y="120015"/>
                    <a:pt x="185674" y="125857"/>
                    <a:pt x="183261" y="131699"/>
                  </a:cubicBezTo>
                  <a:lnTo>
                    <a:pt x="177927" y="143002"/>
                  </a:lnTo>
                  <a:cubicBezTo>
                    <a:pt x="170942" y="153416"/>
                    <a:pt x="167005" y="158242"/>
                    <a:pt x="162560" y="162687"/>
                  </a:cubicBezTo>
                  <a:lnTo>
                    <a:pt x="153289" y="171069"/>
                  </a:lnTo>
                  <a:cubicBezTo>
                    <a:pt x="142875" y="178054"/>
                    <a:pt x="137414" y="180975"/>
                    <a:pt x="131572" y="183388"/>
                  </a:cubicBezTo>
                  <a:lnTo>
                    <a:pt x="119888" y="187579"/>
                  </a:lnTo>
                  <a:cubicBezTo>
                    <a:pt x="107569" y="189992"/>
                    <a:pt x="101473" y="190627"/>
                    <a:pt x="95123" y="190627"/>
                  </a:cubicBezTo>
                  <a:lnTo>
                    <a:pt x="82677" y="189992"/>
                  </a:lnTo>
                  <a:cubicBezTo>
                    <a:pt x="70358" y="187579"/>
                    <a:pt x="64516" y="185801"/>
                    <a:pt x="58674" y="183388"/>
                  </a:cubicBezTo>
                  <a:lnTo>
                    <a:pt x="47371" y="178054"/>
                  </a:lnTo>
                  <a:cubicBezTo>
                    <a:pt x="36957" y="171069"/>
                    <a:pt x="32131" y="167132"/>
                    <a:pt x="27686" y="162687"/>
                  </a:cubicBezTo>
                  <a:lnTo>
                    <a:pt x="19304" y="153416"/>
                  </a:lnTo>
                  <a:cubicBezTo>
                    <a:pt x="12319" y="143002"/>
                    <a:pt x="9398" y="137541"/>
                    <a:pt x="6985" y="131699"/>
                  </a:cubicBezTo>
                  <a:lnTo>
                    <a:pt x="3048" y="120015"/>
                  </a:lnTo>
                  <a:cubicBezTo>
                    <a:pt x="635" y="107696"/>
                    <a:pt x="0" y="101473"/>
                    <a:pt x="0" y="95250"/>
                  </a:cubicBezTo>
                  <a:lnTo>
                    <a:pt x="635" y="82804"/>
                  </a:lnTo>
                  <a:cubicBezTo>
                    <a:pt x="3048" y="70485"/>
                    <a:pt x="4826" y="64643"/>
                    <a:pt x="7239" y="58801"/>
                  </a:cubicBezTo>
                  <a:lnTo>
                    <a:pt x="12573" y="47498"/>
                  </a:lnTo>
                  <a:cubicBezTo>
                    <a:pt x="19558" y="37084"/>
                    <a:pt x="23495" y="32258"/>
                    <a:pt x="27940" y="27813"/>
                  </a:cubicBezTo>
                  <a:lnTo>
                    <a:pt x="37211" y="19431"/>
                  </a:lnTo>
                  <a:cubicBezTo>
                    <a:pt x="47498" y="12573"/>
                    <a:pt x="52959" y="9652"/>
                    <a:pt x="58801" y="7239"/>
                  </a:cubicBezTo>
                  <a:lnTo>
                    <a:pt x="70485" y="3048"/>
                  </a:lnTo>
                  <a:cubicBezTo>
                    <a:pt x="82804" y="635"/>
                    <a:pt x="89027" y="0"/>
                    <a:pt x="95250" y="0"/>
                  </a:cubicBezTo>
                  <a:lnTo>
                    <a:pt x="107696" y="635"/>
                  </a:lnTo>
                  <a:cubicBezTo>
                    <a:pt x="120015" y="3048"/>
                    <a:pt x="125857" y="4826"/>
                    <a:pt x="131699" y="7239"/>
                  </a:cubicBezTo>
                  <a:lnTo>
                    <a:pt x="143002" y="12573"/>
                  </a:lnTo>
                  <a:cubicBezTo>
                    <a:pt x="153416" y="19558"/>
                    <a:pt x="158242" y="23495"/>
                    <a:pt x="162687" y="27940"/>
                  </a:cubicBezTo>
                  <a:lnTo>
                    <a:pt x="171069" y="37211"/>
                  </a:lnTo>
                  <a:cubicBezTo>
                    <a:pt x="178054" y="47625"/>
                    <a:pt x="180975" y="53086"/>
                    <a:pt x="183388" y="58928"/>
                  </a:cubicBezTo>
                  <a:lnTo>
                    <a:pt x="187579" y="70612"/>
                  </a:lnTo>
                  <a:cubicBezTo>
                    <a:pt x="189992" y="82931"/>
                    <a:pt x="190627" y="89027"/>
                    <a:pt x="190627" y="953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780765" y="2836545"/>
            <a:ext cx="14969500" cy="28565"/>
          </a:xfrm>
          <a:custGeom>
            <a:avLst/>
            <a:gdLst/>
            <a:ahLst/>
            <a:cxnLst/>
            <a:rect l="l" t="t" r="r" b="b"/>
            <a:pathLst>
              <a:path w="14969500" h="28565">
                <a:moveTo>
                  <a:pt x="0" y="0"/>
                </a:moveTo>
                <a:lnTo>
                  <a:pt x="14969500" y="0"/>
                </a:lnTo>
                <a:lnTo>
                  <a:pt x="14969500" y="28565"/>
                </a:lnTo>
                <a:lnTo>
                  <a:pt x="0" y="2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37360" y="295075"/>
            <a:ext cx="1019272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69"/>
              </a:lnSpc>
            </a:pPr>
            <a:r>
              <a:rPr lang="en-US" sz="7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Phobos"/>
              </a:rPr>
              <a:t>Research Findings:</a:t>
            </a:r>
            <a:endParaRPr lang="en-US" sz="7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Phobo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34445" y="3162300"/>
            <a:ext cx="15554439" cy="70788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4574"/>
              </a:lnSpc>
            </a:pPr>
            <a:r>
              <a:rPr lang="en-US" sz="3900" dirty="0">
                <a:solidFill>
                  <a:schemeClr val="tx1"/>
                </a:solidFill>
                <a:latin typeface="Zen Maru Gothic Bold"/>
              </a:rPr>
              <a:t>Negative Effects of Rote Learning:</a:t>
            </a:r>
          </a:p>
          <a:p>
            <a:pPr algn="l">
              <a:lnSpc>
                <a:spcPts val="4574"/>
              </a:lnSpc>
              <a:buFont typeface="Wingdings" pitchFamily="2" charset="2"/>
              <a:buChar char="v"/>
            </a:pPr>
            <a:r>
              <a:rPr lang="en-US" sz="3900" dirty="0">
                <a:solidFill>
                  <a:schemeClr val="tx1"/>
                </a:solidFill>
                <a:latin typeface="Zen Maru Gothic"/>
              </a:rPr>
              <a:t> </a:t>
            </a: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- </a:t>
            </a:r>
            <a:r>
              <a:rPr lang="en-US" sz="3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Superficial </a:t>
            </a: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understanding, hindering critical thinking and problem-solving skills.</a:t>
            </a:r>
          </a:p>
          <a:p>
            <a:pPr algn="just">
              <a:lnSpc>
                <a:spcPts val="4574"/>
              </a:lnSpc>
              <a:buFont typeface="Wingdings" pitchFamily="2" charset="2"/>
              <a:buChar char="v"/>
            </a:pP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- Students prioritize memorization over comprehension, impacting </a:t>
            </a:r>
            <a:r>
              <a:rPr lang="en-US" sz="3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real-world knowledge application.</a:t>
            </a:r>
            <a:endParaRPr lang="en-US" sz="3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"/>
            </a:endParaRPr>
          </a:p>
          <a:p>
            <a:pPr algn="just">
              <a:lnSpc>
                <a:spcPts val="4574"/>
              </a:lnSpc>
            </a:pPr>
            <a:endParaRPr>
              <a:solidFill>
                <a:schemeClr val="tx1"/>
              </a:solidFill>
            </a:endParaRPr>
          </a:p>
          <a:p>
            <a:pPr algn="l">
              <a:lnSpc>
                <a:spcPts val="4574"/>
              </a:lnSpc>
            </a:pPr>
            <a:r>
              <a:rPr lang="en-US" sz="3900" dirty="0" smtClean="0">
                <a:solidFill>
                  <a:schemeClr val="tx1"/>
                </a:solidFill>
                <a:latin typeface="Zen Maru Gothic Bold"/>
              </a:rPr>
              <a:t>Insights </a:t>
            </a:r>
            <a:r>
              <a:rPr lang="en-US" sz="3900" dirty="0">
                <a:solidFill>
                  <a:schemeClr val="tx1"/>
                </a:solidFill>
                <a:latin typeface="Zen Maru Gothic Bold"/>
              </a:rPr>
              <a:t>from Literature Review</a:t>
            </a:r>
            <a:r>
              <a:rPr lang="en-US" sz="3900" dirty="0" smtClean="0">
                <a:solidFill>
                  <a:schemeClr val="tx1"/>
                </a:solidFill>
                <a:latin typeface="Zen Maru Gothic Bold"/>
              </a:rPr>
              <a:t>:</a:t>
            </a:r>
            <a:endParaRPr lang="en-US" sz="3900" dirty="0">
              <a:solidFill>
                <a:schemeClr val="tx1"/>
              </a:solidFill>
              <a:latin typeface="Zen Maru Gothic Bold"/>
            </a:endParaRPr>
          </a:p>
          <a:p>
            <a:pPr algn="l">
              <a:lnSpc>
                <a:spcPts val="4574"/>
              </a:lnSpc>
              <a:buFont typeface="Wingdings" pitchFamily="2" charset="2"/>
              <a:buChar char="ü"/>
            </a:pPr>
            <a:r>
              <a:rPr lang="en-US" sz="3900" dirty="0">
                <a:solidFill>
                  <a:schemeClr val="tx1"/>
                </a:solidFill>
                <a:latin typeface="Zen Maru Gothic"/>
              </a:rPr>
              <a:t> </a:t>
            </a: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- Thorough examination of various sources, including peer-reviewed papers, government reports, and expert opinions.</a:t>
            </a:r>
          </a:p>
          <a:p>
            <a:pPr algn="l">
              <a:lnSpc>
                <a:spcPts val="4574"/>
              </a:lnSpc>
              <a:buFont typeface="Wingdings" pitchFamily="2" charset="2"/>
              <a:buChar char="ü"/>
            </a:pP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- Highlights the consensus on the </a:t>
            </a:r>
            <a:r>
              <a:rPr lang="en-US" sz="3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detrimental</a:t>
            </a:r>
          </a:p>
          <a:p>
            <a:pPr algn="l">
              <a:lnSpc>
                <a:spcPts val="4574"/>
              </a:lnSpc>
            </a:pPr>
            <a:r>
              <a:rPr lang="en-US" sz="3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effects of rote learning and the need </a:t>
            </a:r>
            <a:r>
              <a:rPr lang="en-US" sz="3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for alternative</a:t>
            </a:r>
          </a:p>
          <a:p>
            <a:pPr algn="l">
              <a:lnSpc>
                <a:spcPts val="4574"/>
              </a:lnSpc>
            </a:pPr>
            <a:r>
              <a:rPr lang="en-US" sz="3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 </a:t>
            </a:r>
            <a:r>
              <a:rPr lang="en-US" sz="3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"/>
              </a:rPr>
              <a:t>pedagogical approaches</a:t>
            </a:r>
            <a:r>
              <a:rPr lang="en-US" sz="3900" dirty="0">
                <a:solidFill>
                  <a:schemeClr val="tx1"/>
                </a:solidFill>
                <a:latin typeface="Zen Maru Gothic"/>
              </a:rPr>
              <a:t>.</a:t>
            </a:r>
          </a:p>
        </p:txBody>
      </p:sp>
      <p:pic>
        <p:nvPicPr>
          <p:cNvPr id="5122" name="Picture 2" descr="C:\Users\DELL\AppData\Local\Microsoft\Windows\INetCache\IE\965H1HZZ\thinking_woman_PNG11631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01520" y="0"/>
            <a:ext cx="3172563" cy="3428952"/>
          </a:xfrm>
          <a:prstGeom prst="rect">
            <a:avLst/>
          </a:prstGeom>
          <a:noFill/>
        </p:spPr>
      </p:pic>
      <p:pic>
        <p:nvPicPr>
          <p:cNvPr id="5123" name="Picture 3" descr="C:\Users\DELL\AppData\Local\Microsoft\Windows\INetCache\IE\EMWCU16V\T--Manchester--surveypic1[1]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216098" y="5357814"/>
            <a:ext cx="2619023" cy="2008263"/>
          </a:xfrm>
          <a:prstGeom prst="rect">
            <a:avLst/>
          </a:prstGeom>
          <a:noFill/>
        </p:spPr>
      </p:pic>
      <p:pic>
        <p:nvPicPr>
          <p:cNvPr id="5127" name="Picture 7" descr="C:\Users\DELL\AppData\Local\Microsoft\Windows\INetCache\IE\965H1HZZ\Keep_Calm_Gradebook[1]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644726" y="8286772"/>
            <a:ext cx="3123363" cy="3123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0765" y="2836545"/>
            <a:ext cx="14969500" cy="28565"/>
          </a:xfrm>
          <a:custGeom>
            <a:avLst/>
            <a:gdLst/>
            <a:ahLst/>
            <a:cxnLst/>
            <a:rect l="l" t="t" r="r" b="b"/>
            <a:pathLst>
              <a:path w="14969500" h="28565">
                <a:moveTo>
                  <a:pt x="0" y="0"/>
                </a:moveTo>
                <a:lnTo>
                  <a:pt x="14969500" y="0"/>
                </a:lnTo>
                <a:lnTo>
                  <a:pt x="14969500" y="28565"/>
                </a:lnTo>
                <a:lnTo>
                  <a:pt x="0" y="28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37360" y="514150"/>
            <a:ext cx="13777065" cy="19736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just">
              <a:lnSpc>
                <a:spcPts val="7571"/>
              </a:lnSpc>
            </a:pPr>
            <a:r>
              <a:rPr lang="en-US" sz="7050" dirty="0" err="1" smtClean="0">
                <a:solidFill>
                  <a:srgbClr val="404040"/>
                </a:solidFill>
                <a:latin typeface="TT Phobos"/>
              </a:rPr>
              <a:t>Individual_Impact</a:t>
            </a:r>
            <a:r>
              <a:rPr lang="en-US" sz="7050" dirty="0" smtClean="0">
                <a:solidFill>
                  <a:srgbClr val="404040"/>
                </a:solidFill>
                <a:latin typeface="TT Phobos"/>
              </a:rPr>
              <a:t>: </a:t>
            </a:r>
          </a:p>
          <a:p>
            <a:pPr algn="just">
              <a:lnSpc>
                <a:spcPts val="7571"/>
              </a:lnSpc>
            </a:pPr>
            <a:r>
              <a:rPr lang="en-US" sz="7050" dirty="0" smtClean="0">
                <a:solidFill>
                  <a:srgbClr val="404040"/>
                </a:solidFill>
                <a:latin typeface="TT Phobos"/>
              </a:rPr>
              <a:t>Student </a:t>
            </a:r>
            <a:r>
              <a:rPr lang="en-US" sz="7050" dirty="0">
                <a:solidFill>
                  <a:srgbClr val="404040"/>
                </a:solidFill>
                <a:latin typeface="TT Phobos"/>
              </a:rPr>
              <a:t>Stress and </a:t>
            </a:r>
            <a:r>
              <a:rPr lang="en-US" sz="7050" dirty="0" smtClean="0">
                <a:solidFill>
                  <a:srgbClr val="404040"/>
                </a:solidFill>
                <a:latin typeface="TT Phobos"/>
              </a:rPr>
              <a:t>Anxiety!!!</a:t>
            </a:r>
            <a:endParaRPr lang="en-US" sz="7050" dirty="0">
              <a:solidFill>
                <a:srgbClr val="404040"/>
              </a:solidFill>
              <a:latin typeface="TT Phobo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43076" y="4043832"/>
            <a:ext cx="14557010" cy="4873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85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Chronic </a:t>
            </a:r>
            <a:r>
              <a:rPr lang="en-US" sz="285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Stress Epidemic</a:t>
            </a:r>
            <a:r>
              <a:rPr lang="en-US" sz="285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:</a:t>
            </a:r>
            <a:endParaRPr lang="en-US" sz="285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 Bold"/>
            </a:endParaRPr>
          </a:p>
          <a:p>
            <a:pPr algn="l">
              <a:lnSpc>
                <a:spcPts val="3750"/>
              </a:lnSpc>
              <a:buFont typeface="Wingdings" pitchFamily="2" charset="2"/>
              <a:buChar char="q"/>
            </a:pPr>
            <a:r>
              <a:rPr lang="en-US" sz="285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Relentless </a:t>
            </a:r>
            <a:r>
              <a:rPr lang="en-US" sz="2850" dirty="0">
                <a:solidFill>
                  <a:srgbClr val="404040"/>
                </a:solidFill>
                <a:latin typeface="Zen Maru Gothic"/>
              </a:rPr>
              <a:t>pressure to excel in exams contributes to a chronic stress epidemic.</a:t>
            </a:r>
          </a:p>
          <a:p>
            <a:pPr algn="l">
              <a:lnSpc>
                <a:spcPts val="3750"/>
              </a:lnSpc>
              <a:buFont typeface="Wingdings" pitchFamily="2" charset="2"/>
              <a:buChar char="q"/>
            </a:pPr>
            <a:r>
              <a:rPr lang="en-US" sz="285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Studies </a:t>
            </a:r>
            <a:r>
              <a:rPr lang="en-US" sz="2850" dirty="0">
                <a:solidFill>
                  <a:srgbClr val="404040"/>
                </a:solidFill>
                <a:latin typeface="Zen Maru Gothic"/>
              </a:rPr>
              <a:t>show significant correlations with symptoms of depression, sleep disturbances, and suicidal ideation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.</a:t>
            </a:r>
          </a:p>
          <a:p>
            <a:pPr lvl="8">
              <a:lnSpc>
                <a:spcPts val="3750"/>
              </a:lnSpc>
            </a:pPr>
            <a:endParaRPr lang="en-US" sz="2850" dirty="0">
              <a:solidFill>
                <a:srgbClr val="404040"/>
              </a:solidFill>
              <a:latin typeface="Zen Maru Gothic"/>
            </a:endParaRPr>
          </a:p>
          <a:p>
            <a:pPr algn="l">
              <a:lnSpc>
                <a:spcPts val="3750"/>
              </a:lnSpc>
            </a:pPr>
            <a:r>
              <a:rPr lang="en-US" sz="285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Unhealthy </a:t>
            </a:r>
            <a:r>
              <a:rPr lang="en-US" sz="285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Coping Mechanisms</a:t>
            </a:r>
            <a:r>
              <a:rPr lang="en-US" sz="285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en Maru Gothic Bold"/>
              </a:rPr>
              <a:t>:</a:t>
            </a:r>
            <a:endParaRPr lang="en-US" sz="285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en Maru Gothic Bold"/>
            </a:endParaRPr>
          </a:p>
          <a:p>
            <a:pPr algn="l">
              <a:lnSpc>
                <a:spcPts val="3750"/>
              </a:lnSpc>
              <a:buFont typeface="Wingdings" pitchFamily="2" charset="2"/>
              <a:buChar char="q"/>
            </a:pPr>
            <a:r>
              <a:rPr lang="en-US" sz="285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Students </a:t>
            </a:r>
            <a:r>
              <a:rPr lang="en-US" sz="2850" dirty="0">
                <a:solidFill>
                  <a:srgbClr val="404040"/>
                </a:solidFill>
                <a:latin typeface="Zen Maru Gothic"/>
              </a:rPr>
              <a:t>prioritize short-term memory 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gains</a:t>
            </a:r>
          </a:p>
          <a:p>
            <a:pPr algn="l">
              <a:lnSpc>
                <a:spcPts val="3750"/>
              </a:lnSpc>
            </a:pP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2850" dirty="0">
                <a:solidFill>
                  <a:srgbClr val="404040"/>
                </a:solidFill>
                <a:latin typeface="Zen Maru Gothic"/>
              </a:rPr>
              <a:t>over genuine understanding.</a:t>
            </a:r>
          </a:p>
          <a:p>
            <a:pPr algn="l">
              <a:lnSpc>
                <a:spcPts val="3750"/>
              </a:lnSpc>
              <a:buFont typeface="Wingdings" pitchFamily="2" charset="2"/>
              <a:buChar char="q"/>
            </a:pPr>
            <a:r>
              <a:rPr lang="en-US" sz="285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Resort </a:t>
            </a:r>
            <a:r>
              <a:rPr lang="en-US" sz="2850" dirty="0">
                <a:solidFill>
                  <a:srgbClr val="404040"/>
                </a:solidFill>
                <a:latin typeface="Zen Maru Gothic"/>
              </a:rPr>
              <a:t>to unhealthy coping mechanisms like unhealthy eating habits </a:t>
            </a: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and</a:t>
            </a:r>
          </a:p>
          <a:p>
            <a:pPr lvl="2">
              <a:lnSpc>
                <a:spcPts val="3750"/>
              </a:lnSpc>
              <a:buFont typeface="Wingdings" pitchFamily="2" charset="2"/>
              <a:buChar char="q"/>
            </a:pPr>
            <a:r>
              <a:rPr lang="en-US" sz="2850" dirty="0" smtClean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2850" dirty="0">
                <a:solidFill>
                  <a:srgbClr val="404040"/>
                </a:solidFill>
                <a:latin typeface="Zen Maru Gothic"/>
              </a:rPr>
              <a:t>sleep deprivation.</a:t>
            </a:r>
          </a:p>
        </p:txBody>
      </p:sp>
      <p:pic>
        <p:nvPicPr>
          <p:cNvPr id="6146" name="Picture 2" descr="C:\Users\DELL\AppData\Local\Microsoft\Windows\INetCache\IE\EMWCU16V\stressedteacher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58974" y="8000984"/>
            <a:ext cx="3048021" cy="2286016"/>
          </a:xfrm>
          <a:prstGeom prst="rect">
            <a:avLst/>
          </a:prstGeom>
          <a:noFill/>
        </p:spPr>
      </p:pic>
      <p:pic>
        <p:nvPicPr>
          <p:cNvPr id="6147" name="Picture 3" descr="C:\Users\DELL\AppData\Local\Microsoft\Windows\INetCache\IE\965H1HZZ\7658284016_71661b1a78_b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536" y="2214542"/>
            <a:ext cx="3143208" cy="2096495"/>
          </a:xfrm>
          <a:prstGeom prst="rect">
            <a:avLst/>
          </a:prstGeom>
          <a:noFill/>
        </p:spPr>
      </p:pic>
      <p:pic>
        <p:nvPicPr>
          <p:cNvPr id="6148" name="Picture 4" descr="C:\Users\DELL\AppData\Local\Microsoft\Windows\INetCache\IE\Q1ACW6FE\7658034524_e77b11fa71_k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564" y="8286772"/>
            <a:ext cx="3001074" cy="2000228"/>
          </a:xfrm>
          <a:prstGeom prst="rect">
            <a:avLst/>
          </a:prstGeom>
          <a:noFill/>
        </p:spPr>
      </p:pic>
      <p:pic>
        <p:nvPicPr>
          <p:cNvPr id="6149" name="Picture 5" descr="C:\Users\DELL\AppData\Local\Microsoft\Windows\INetCache\IE\YY8Q13WQ\stressed-child[1]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02" y="2428856"/>
            <a:ext cx="2428828" cy="1615270"/>
          </a:xfrm>
          <a:prstGeom prst="rect">
            <a:avLst/>
          </a:prstGeom>
          <a:noFill/>
        </p:spPr>
      </p:pic>
      <p:pic>
        <p:nvPicPr>
          <p:cNvPr id="22" name="Picture 5" descr="C:\Users\DELL\AppData\Local\Microsoft\Windows\INetCache\IE\965H1HZZ\critical-thinking-cartoon[1]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215570" y="5429252"/>
            <a:ext cx="4500594" cy="2506045"/>
          </a:xfrm>
          <a:prstGeom prst="rect">
            <a:avLst/>
          </a:prstGeom>
          <a:noFill/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4412" y="-2551719"/>
            <a:ext cx="20669250" cy="13801725"/>
          </a:xfrm>
          <a:custGeom>
            <a:avLst/>
            <a:gdLst/>
            <a:ahLst/>
            <a:cxnLst/>
            <a:rect l="l" t="t" r="r" b="b"/>
            <a:pathLst>
              <a:path w="20669250" h="13801725">
                <a:moveTo>
                  <a:pt x="0" y="0"/>
                </a:moveTo>
                <a:lnTo>
                  <a:pt x="20669250" y="0"/>
                </a:lnTo>
                <a:lnTo>
                  <a:pt x="20669250" y="13801725"/>
                </a:lnTo>
                <a:lnTo>
                  <a:pt x="0" y="1380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0765" y="2836545"/>
            <a:ext cx="14969500" cy="28565"/>
          </a:xfrm>
          <a:custGeom>
            <a:avLst/>
            <a:gdLst/>
            <a:ahLst/>
            <a:cxnLst/>
            <a:rect l="l" t="t" r="r" b="b"/>
            <a:pathLst>
              <a:path w="14969500" h="28565">
                <a:moveTo>
                  <a:pt x="0" y="0"/>
                </a:moveTo>
                <a:lnTo>
                  <a:pt x="14969500" y="0"/>
                </a:lnTo>
                <a:lnTo>
                  <a:pt x="14969500" y="28565"/>
                </a:lnTo>
                <a:lnTo>
                  <a:pt x="0" y="2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37360" y="514150"/>
            <a:ext cx="13751519" cy="197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71"/>
              </a:lnSpc>
            </a:pPr>
            <a:r>
              <a:rPr lang="en-US" sz="7050" b="1" dirty="0" err="1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Phobos"/>
              </a:rPr>
              <a:t>Individual_Impact</a:t>
            </a:r>
            <a:r>
              <a:rPr lang="en-US" sz="705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Phobos"/>
              </a:rPr>
              <a:t>:  </a:t>
            </a:r>
            <a:r>
              <a:rPr lang="en-US" sz="705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Phobos"/>
              </a:rPr>
              <a:t>Compromised Well-Being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7344" y="3701415"/>
            <a:ext cx="13379453" cy="661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600" dirty="0" smtClean="0">
                <a:solidFill>
                  <a:srgbClr val="404040"/>
                </a:solidFill>
                <a:latin typeface="Zen Maru Gothic Bold"/>
              </a:rPr>
              <a:t>Neglect </a:t>
            </a:r>
            <a:r>
              <a:rPr lang="en-US" sz="3600" dirty="0">
                <a:solidFill>
                  <a:srgbClr val="404040"/>
                </a:solidFill>
                <a:latin typeface="Zen Maru Gothic Bold"/>
              </a:rPr>
              <a:t>of Holistic Development</a:t>
            </a:r>
            <a:r>
              <a:rPr lang="en-US" sz="3600" dirty="0" smtClean="0">
                <a:solidFill>
                  <a:srgbClr val="404040"/>
                </a:solidFill>
                <a:latin typeface="Zen Maru Gothic Bold"/>
              </a:rPr>
              <a:t>:</a:t>
            </a:r>
            <a:endParaRPr lang="en-US" sz="3600" dirty="0">
              <a:solidFill>
                <a:srgbClr val="404040"/>
              </a:solidFill>
              <a:latin typeface="Zen Maru Gothic Bold"/>
            </a:endParaRPr>
          </a:p>
          <a:p>
            <a:pPr algn="l">
              <a:lnSpc>
                <a:spcPts val="4276"/>
              </a:lnSpc>
              <a:buFont typeface="Wingdings" pitchFamily="2" charset="2"/>
              <a:buChar char="q"/>
            </a:pPr>
            <a:r>
              <a:rPr lang="en-US" sz="360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3600" dirty="0" smtClean="0">
                <a:solidFill>
                  <a:srgbClr val="404040"/>
                </a:solidFill>
                <a:latin typeface="Zen Maru Gothic"/>
              </a:rPr>
              <a:t>Focus </a:t>
            </a:r>
            <a:r>
              <a:rPr lang="en-US" sz="3600" dirty="0">
                <a:solidFill>
                  <a:srgbClr val="404040"/>
                </a:solidFill>
                <a:latin typeface="Zen Maru Gothic"/>
              </a:rPr>
              <a:t>on exams over holistic development neglects </a:t>
            </a:r>
            <a:endParaRPr lang="en-US" sz="3600" dirty="0" smtClean="0">
              <a:solidFill>
                <a:srgbClr val="404040"/>
              </a:solidFill>
              <a:latin typeface="Zen Maru Gothic"/>
            </a:endParaRPr>
          </a:p>
          <a:p>
            <a:pPr algn="l">
              <a:lnSpc>
                <a:spcPts val="4276"/>
              </a:lnSpc>
            </a:pPr>
            <a:r>
              <a:rPr lang="en-US" sz="3600" dirty="0" smtClean="0">
                <a:solidFill>
                  <a:srgbClr val="404040"/>
                </a:solidFill>
                <a:latin typeface="Zen Maru Gothic"/>
              </a:rPr>
              <a:t>emotional</a:t>
            </a:r>
            <a:r>
              <a:rPr lang="en-US" sz="3600" dirty="0">
                <a:solidFill>
                  <a:srgbClr val="404040"/>
                </a:solidFill>
                <a:latin typeface="Zen Maru Gothic"/>
              </a:rPr>
              <a:t>, physical, and social needs.</a:t>
            </a:r>
          </a:p>
          <a:p>
            <a:pPr algn="just">
              <a:lnSpc>
                <a:spcPts val="4276"/>
              </a:lnSpc>
              <a:buFont typeface="Wingdings" pitchFamily="2" charset="2"/>
              <a:buChar char="q"/>
            </a:pPr>
            <a:r>
              <a:rPr lang="en-US" sz="360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3600" dirty="0" smtClean="0">
                <a:solidFill>
                  <a:srgbClr val="404040"/>
                </a:solidFill>
                <a:latin typeface="Zen Maru Gothic"/>
              </a:rPr>
              <a:t>Emotional </a:t>
            </a:r>
            <a:r>
              <a:rPr lang="en-US" sz="3600" dirty="0">
                <a:solidFill>
                  <a:srgbClr val="404040"/>
                </a:solidFill>
                <a:latin typeface="Zen Maru Gothic"/>
              </a:rPr>
              <a:t>exhaustion, decreased motivation, and </a:t>
            </a:r>
            <a:endParaRPr lang="en-US" sz="3600" dirty="0" smtClean="0">
              <a:solidFill>
                <a:srgbClr val="404040"/>
              </a:solidFill>
              <a:latin typeface="Zen Maru Gothic"/>
            </a:endParaRPr>
          </a:p>
          <a:p>
            <a:pPr algn="just">
              <a:lnSpc>
                <a:spcPts val="4276"/>
              </a:lnSpc>
            </a:pPr>
            <a:r>
              <a:rPr lang="en-US" sz="3600" dirty="0" smtClean="0">
                <a:solidFill>
                  <a:srgbClr val="404040"/>
                </a:solidFill>
                <a:latin typeface="Zen Maru Gothic"/>
              </a:rPr>
              <a:t>alienation </a:t>
            </a:r>
            <a:r>
              <a:rPr lang="en-US" sz="3600" dirty="0">
                <a:solidFill>
                  <a:srgbClr val="404040"/>
                </a:solidFill>
                <a:latin typeface="Zen Maru Gothic"/>
              </a:rPr>
              <a:t>from learning are prevalent.</a:t>
            </a:r>
          </a:p>
          <a:p>
            <a:pPr algn="just">
              <a:lnSpc>
                <a:spcPts val="4276"/>
              </a:lnSpc>
            </a:pPr>
            <a:endParaRPr/>
          </a:p>
          <a:p>
            <a:pPr>
              <a:lnSpc>
                <a:spcPts val="4276"/>
              </a:lnSpc>
            </a:pPr>
            <a:r>
              <a:rPr lang="en-US" sz="3600" dirty="0" smtClean="0">
                <a:solidFill>
                  <a:srgbClr val="404040"/>
                </a:solidFill>
                <a:latin typeface="Zen Maru Gothic Bold"/>
              </a:rPr>
              <a:t>    	Impact </a:t>
            </a:r>
            <a:r>
              <a:rPr lang="en-US" sz="3600" dirty="0">
                <a:solidFill>
                  <a:srgbClr val="404040"/>
                </a:solidFill>
                <a:latin typeface="Zen Maru Gothic Bold"/>
              </a:rPr>
              <a:t>on Life Skills</a:t>
            </a:r>
            <a:r>
              <a:rPr lang="en-US" sz="3600" dirty="0" smtClean="0">
                <a:solidFill>
                  <a:srgbClr val="404040"/>
                </a:solidFill>
                <a:latin typeface="Zen Maru Gothic Bold"/>
              </a:rPr>
              <a:t>:</a:t>
            </a:r>
            <a:endParaRPr lang="en-US" sz="3600" dirty="0">
              <a:solidFill>
                <a:srgbClr val="404040"/>
              </a:solidFill>
              <a:latin typeface="Zen Maru Gothic Bold"/>
            </a:endParaRPr>
          </a:p>
          <a:p>
            <a:pPr algn="l">
              <a:lnSpc>
                <a:spcPts val="4276"/>
              </a:lnSpc>
              <a:buFont typeface="Wingdings" pitchFamily="2" charset="2"/>
              <a:buChar char="q"/>
            </a:pPr>
            <a:endParaRPr lang="en-US" sz="3600" dirty="0" smtClean="0">
              <a:solidFill>
                <a:srgbClr val="404040"/>
              </a:solidFill>
              <a:latin typeface="Zen Maru Gothic"/>
            </a:endParaRPr>
          </a:p>
          <a:p>
            <a:pPr algn="l">
              <a:lnSpc>
                <a:spcPts val="4276"/>
              </a:lnSpc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404040"/>
                </a:solidFill>
                <a:latin typeface="Zen Maru Gothic"/>
              </a:rPr>
              <a:t> Hinders </a:t>
            </a:r>
            <a:r>
              <a:rPr lang="en-US" sz="3600" dirty="0">
                <a:solidFill>
                  <a:srgbClr val="404040"/>
                </a:solidFill>
                <a:latin typeface="Zen Maru Gothic"/>
              </a:rPr>
              <a:t>the development of crucial life skills such as stress management and emotional intelligence.</a:t>
            </a:r>
          </a:p>
          <a:p>
            <a:pPr algn="just">
              <a:lnSpc>
                <a:spcPts val="4276"/>
              </a:lnSpc>
              <a:buFont typeface="Wingdings" pitchFamily="2" charset="2"/>
              <a:buChar char="q"/>
            </a:pPr>
            <a:r>
              <a:rPr lang="en-US" sz="3600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3600" dirty="0" smtClean="0">
                <a:solidFill>
                  <a:srgbClr val="404040"/>
                </a:solidFill>
                <a:latin typeface="Zen Maru Gothic"/>
              </a:rPr>
              <a:t>Compromised </a:t>
            </a:r>
            <a:r>
              <a:rPr lang="en-US" sz="3600" dirty="0">
                <a:solidFill>
                  <a:srgbClr val="404040"/>
                </a:solidFill>
                <a:latin typeface="Zen Maru Gothic"/>
              </a:rPr>
              <a:t>ability to foster healthy relationships and navigate challenges.</a:t>
            </a:r>
          </a:p>
        </p:txBody>
      </p:sp>
      <p:pic>
        <p:nvPicPr>
          <p:cNvPr id="7170" name="Picture 2" descr="C:\Users\DELL\AppData\Local\Microsoft\Windows\INetCache\IE\EMWCU16V\hands-699486_960_720[1]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36" y="3571865"/>
            <a:ext cx="3048021" cy="28575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173" name="Picture 5" descr="C:\Users\DELL\AppData\Local\Microsoft\Windows\INetCache\IE\EMWCU16V\happy-family-1434704_960_720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8"/>
            <a:ext cx="2786018" cy="18573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9956" y="-2182578"/>
            <a:ext cx="20754975" cy="14973300"/>
          </a:xfrm>
          <a:custGeom>
            <a:avLst/>
            <a:gdLst/>
            <a:ahLst/>
            <a:cxnLst/>
            <a:rect l="l" t="t" r="r" b="b"/>
            <a:pathLst>
              <a:path w="20754975" h="14973300">
                <a:moveTo>
                  <a:pt x="0" y="0"/>
                </a:moveTo>
                <a:lnTo>
                  <a:pt x="20754975" y="0"/>
                </a:lnTo>
                <a:lnTo>
                  <a:pt x="20754975" y="14973300"/>
                </a:lnTo>
                <a:lnTo>
                  <a:pt x="0" y="1497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07845" y="4143480"/>
            <a:ext cx="123825" cy="123825"/>
            <a:chOff x="0" y="0"/>
            <a:chExt cx="123825" cy="123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EC701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07845" y="4534005"/>
            <a:ext cx="123825" cy="123825"/>
            <a:chOff x="0" y="0"/>
            <a:chExt cx="123825" cy="1238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EC7016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807845" y="6096105"/>
            <a:ext cx="123825" cy="123825"/>
            <a:chOff x="0" y="0"/>
            <a:chExt cx="123825" cy="1238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EC7016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807845" y="6486630"/>
            <a:ext cx="123825" cy="123825"/>
            <a:chOff x="0" y="0"/>
            <a:chExt cx="123825" cy="123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lnTo>
                    <a:pt x="123444" y="70104"/>
                  </a:lnTo>
                  <a:lnTo>
                    <a:pt x="120650" y="81915"/>
                  </a:lnTo>
                  <a:cubicBezTo>
                    <a:pt x="117602" y="89408"/>
                    <a:pt x="115570" y="92964"/>
                    <a:pt x="113411" y="96393"/>
                  </a:cubicBezTo>
                  <a:lnTo>
                    <a:pt x="108585" y="102870"/>
                  </a:lnTo>
                  <a:lnTo>
                    <a:pt x="99695" y="111125"/>
                  </a:lnTo>
                  <a:cubicBezTo>
                    <a:pt x="92964" y="115697"/>
                    <a:pt x="89408" y="117602"/>
                    <a:pt x="85598" y="119126"/>
                  </a:cubicBezTo>
                  <a:lnTo>
                    <a:pt x="77978" y="121793"/>
                  </a:lnTo>
                  <a:lnTo>
                    <a:pt x="66040" y="123825"/>
                  </a:lnTo>
                  <a:cubicBezTo>
                    <a:pt x="57912" y="123825"/>
                    <a:pt x="53848" y="123444"/>
                    <a:pt x="49911" y="122682"/>
                  </a:cubicBezTo>
                  <a:lnTo>
                    <a:pt x="42037" y="120650"/>
                  </a:lnTo>
                  <a:lnTo>
                    <a:pt x="30988" y="115570"/>
                  </a:lnTo>
                  <a:cubicBezTo>
                    <a:pt x="24257" y="110998"/>
                    <a:pt x="21082" y="108458"/>
                    <a:pt x="18288" y="105664"/>
                  </a:cubicBezTo>
                  <a:lnTo>
                    <a:pt x="12700" y="99695"/>
                  </a:lnTo>
                  <a:lnTo>
                    <a:pt x="6223" y="89408"/>
                  </a:lnTo>
                  <a:cubicBezTo>
                    <a:pt x="3175" y="81915"/>
                    <a:pt x="1905" y="77978"/>
                    <a:pt x="1143" y="74041"/>
                  </a:cubicBezTo>
                  <a:lnTo>
                    <a:pt x="0" y="66040"/>
                  </a:lnTo>
                  <a:lnTo>
                    <a:pt x="381" y="53848"/>
                  </a:lnTo>
                  <a:cubicBezTo>
                    <a:pt x="1905" y="45847"/>
                    <a:pt x="3175" y="42037"/>
                    <a:pt x="4699" y="38227"/>
                  </a:cubicBezTo>
                  <a:lnTo>
                    <a:pt x="8128" y="30861"/>
                  </a:lnTo>
                  <a:lnTo>
                    <a:pt x="15240" y="20955"/>
                  </a:lnTo>
                  <a:cubicBezTo>
                    <a:pt x="20955" y="15240"/>
                    <a:pt x="24130" y="12700"/>
                    <a:pt x="27559" y="10414"/>
                  </a:cubicBezTo>
                  <a:lnTo>
                    <a:pt x="34417" y="6223"/>
                  </a:lnTo>
                  <a:lnTo>
                    <a:pt x="45847" y="1905"/>
                  </a:lnTo>
                  <a:cubicBezTo>
                    <a:pt x="53848" y="381"/>
                    <a:pt x="57785" y="0"/>
                    <a:pt x="61976" y="0"/>
                  </a:cubicBezTo>
                  <a:lnTo>
                    <a:pt x="70104" y="381"/>
                  </a:lnTo>
                  <a:lnTo>
                    <a:pt x="81915" y="3175"/>
                  </a:lnTo>
                  <a:cubicBezTo>
                    <a:pt x="89408" y="6223"/>
                    <a:pt x="92964" y="8255"/>
                    <a:pt x="96393" y="10414"/>
                  </a:cubicBezTo>
                  <a:lnTo>
                    <a:pt x="102870" y="15240"/>
                  </a:lnTo>
                  <a:lnTo>
                    <a:pt x="111125" y="24130"/>
                  </a:lnTo>
                  <a:cubicBezTo>
                    <a:pt x="115697" y="30861"/>
                    <a:pt x="117602" y="34417"/>
                    <a:pt x="119126" y="38227"/>
                  </a:cubicBezTo>
                  <a:lnTo>
                    <a:pt x="121793" y="45847"/>
                  </a:lnTo>
                  <a:lnTo>
                    <a:pt x="123825" y="57785"/>
                  </a:lnTo>
                  <a:close/>
                </a:path>
              </a:pathLst>
            </a:custGeom>
            <a:solidFill>
              <a:srgbClr val="EC701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37360" y="514150"/>
            <a:ext cx="14383702" cy="19736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just">
              <a:lnSpc>
                <a:spcPts val="7571"/>
              </a:lnSpc>
            </a:pPr>
            <a:r>
              <a:rPr lang="en-US" sz="7050" dirty="0" smtClean="0">
                <a:solidFill>
                  <a:srgbClr val="404040"/>
                </a:solidFill>
                <a:latin typeface="TT Phobos"/>
              </a:rPr>
              <a:t>Solution and conclusion-</a:t>
            </a:r>
          </a:p>
          <a:p>
            <a:pPr algn="r">
              <a:lnSpc>
                <a:spcPts val="7571"/>
              </a:lnSpc>
            </a:pPr>
            <a:r>
              <a:rPr lang="en-US" sz="7050" dirty="0" smtClean="0">
                <a:solidFill>
                  <a:srgbClr val="404040"/>
                </a:solidFill>
                <a:latin typeface="TT Phobos"/>
              </a:rPr>
              <a:t> </a:t>
            </a:r>
            <a:r>
              <a:rPr lang="en-US" sz="7050" dirty="0">
                <a:solidFill>
                  <a:srgbClr val="404040"/>
                </a:solidFill>
                <a:latin typeface="TT Phobos"/>
              </a:rPr>
              <a:t>Holistic Reform Strategies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5886" y="3214674"/>
            <a:ext cx="15502046" cy="5779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4000" b="1" dirty="0" smtClean="0">
                <a:solidFill>
                  <a:srgbClr val="404040"/>
                </a:solidFill>
                <a:latin typeface="Zen Maru Gothic Bold"/>
              </a:rPr>
              <a:t>Fostering </a:t>
            </a:r>
            <a:r>
              <a:rPr lang="en-US" sz="4000" b="1" dirty="0">
                <a:solidFill>
                  <a:srgbClr val="404040"/>
                </a:solidFill>
                <a:latin typeface="Zen Maru Gothic Bold"/>
              </a:rPr>
              <a:t>Inquiry-based Learning</a:t>
            </a:r>
            <a:r>
              <a:rPr lang="en-US" sz="4000" b="1" dirty="0" smtClean="0">
                <a:solidFill>
                  <a:srgbClr val="404040"/>
                </a:solidFill>
                <a:latin typeface="Zen Maru Gothic Bold"/>
              </a:rPr>
              <a:t>:</a:t>
            </a:r>
          </a:p>
          <a:p>
            <a:pPr algn="l">
              <a:lnSpc>
                <a:spcPts val="3073"/>
              </a:lnSpc>
            </a:pPr>
            <a:endParaRPr lang="en-US" sz="4000" b="1" dirty="0">
              <a:solidFill>
                <a:srgbClr val="404040"/>
              </a:solidFill>
              <a:latin typeface="Zen Maru Gothic Bold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v"/>
            </a:pP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Prioritizing </a:t>
            </a: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student curiosity, critical thinking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,</a:t>
            </a:r>
          </a:p>
          <a:p>
            <a:pPr algn="l">
              <a:lnSpc>
                <a:spcPts val="3073"/>
              </a:lnSpc>
            </a:pP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and active problem-solving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.</a:t>
            </a:r>
          </a:p>
          <a:p>
            <a:pPr algn="l">
              <a:lnSpc>
                <a:spcPts val="3073"/>
              </a:lnSpc>
            </a:pPr>
            <a:endParaRPr lang="en-US" sz="4000" b="1" dirty="0">
              <a:solidFill>
                <a:srgbClr val="404040"/>
              </a:solidFill>
              <a:latin typeface="Zen Maru Gothic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v"/>
            </a:pP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Encouraging </a:t>
            </a: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students to ask questions, engage in research, and construct their own understanding.</a:t>
            </a:r>
          </a:p>
          <a:p>
            <a:pPr algn="r">
              <a:lnSpc>
                <a:spcPts val="3073"/>
              </a:lnSpc>
            </a:pPr>
            <a:endParaRPr sz="4000" b="1"/>
          </a:p>
          <a:p>
            <a:pPr algn="l">
              <a:lnSpc>
                <a:spcPts val="3073"/>
              </a:lnSpc>
            </a:pPr>
            <a:r>
              <a:rPr lang="en-US" sz="4000" b="1" dirty="0" smtClean="0">
                <a:solidFill>
                  <a:srgbClr val="404040"/>
                </a:solidFill>
                <a:latin typeface="Zen Maru Gothic Bold"/>
              </a:rPr>
              <a:t>Embracing </a:t>
            </a:r>
            <a:r>
              <a:rPr lang="en-US" sz="4000" b="1" dirty="0">
                <a:solidFill>
                  <a:srgbClr val="404040"/>
                </a:solidFill>
                <a:latin typeface="Zen Maru Gothic Bold"/>
              </a:rPr>
              <a:t>Technology Integration</a:t>
            </a:r>
            <a:r>
              <a:rPr lang="en-US" sz="4000" b="1" dirty="0" smtClean="0">
                <a:solidFill>
                  <a:srgbClr val="404040"/>
                </a:solidFill>
                <a:latin typeface="Zen Maru Gothic Bold"/>
              </a:rPr>
              <a:t>:</a:t>
            </a:r>
          </a:p>
          <a:p>
            <a:pPr algn="l">
              <a:lnSpc>
                <a:spcPts val="3073"/>
              </a:lnSpc>
            </a:pPr>
            <a:endParaRPr lang="en-US" sz="4000" b="1" dirty="0">
              <a:solidFill>
                <a:srgbClr val="404040"/>
              </a:solidFill>
              <a:latin typeface="Zen Maru Gothic Bold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v"/>
            </a:pP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Utilizing </a:t>
            </a: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interactive platforms, simulations, and educational apps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.</a:t>
            </a:r>
          </a:p>
          <a:p>
            <a:pPr algn="l">
              <a:lnSpc>
                <a:spcPts val="3073"/>
              </a:lnSpc>
            </a:pPr>
            <a:endParaRPr lang="en-US" sz="4000" b="1" dirty="0">
              <a:solidFill>
                <a:srgbClr val="404040"/>
              </a:solidFill>
              <a:latin typeface="Zen Maru Gothic"/>
            </a:endParaRPr>
          </a:p>
          <a:p>
            <a:pPr algn="l">
              <a:lnSpc>
                <a:spcPts val="3073"/>
              </a:lnSpc>
              <a:buFont typeface="Wingdings" pitchFamily="2" charset="2"/>
              <a:buChar char="v"/>
            </a:pP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 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Revolutionizing </a:t>
            </a: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classrooms for engaging, accessible, and effective </a:t>
            </a:r>
            <a:r>
              <a:rPr lang="en-US" sz="4000" b="1" dirty="0" smtClean="0">
                <a:solidFill>
                  <a:srgbClr val="404040"/>
                </a:solidFill>
                <a:latin typeface="Zen Maru Gothic"/>
              </a:rPr>
              <a:t>		learning </a:t>
            </a:r>
            <a:r>
              <a:rPr lang="en-US" sz="4000" b="1" dirty="0">
                <a:solidFill>
                  <a:srgbClr val="404040"/>
                </a:solidFill>
                <a:latin typeface="Zen Maru Gothic"/>
              </a:rPr>
              <a:t>experiences</a:t>
            </a:r>
            <a:r>
              <a:rPr lang="en-US" sz="4000" dirty="0">
                <a:solidFill>
                  <a:srgbClr val="404040"/>
                </a:solidFill>
                <a:latin typeface="Zen Maru Gothic"/>
              </a:rPr>
              <a:t>.</a:t>
            </a:r>
          </a:p>
        </p:txBody>
      </p:sp>
      <p:pic>
        <p:nvPicPr>
          <p:cNvPr id="8194" name="Picture 2" descr="C:\Users\DELL\AppData\Local\Microsoft\Windows\INetCache\IE\EMWCU16V\lead__1256835462_3307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76" y="8484151"/>
            <a:ext cx="3071834" cy="1802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5" name="Picture 3" descr="C:\Users\DELL\AppData\Local\Microsoft\Windows\INetCache\IE\965H1HZZ\LLI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2760" y="5643566"/>
            <a:ext cx="3048000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6" name="Picture 4" descr="C:\Users\DELL\AppData\Local\Microsoft\Windows\INetCache\IE\Q1ACW6FE\class-302116_960_720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87470" y="2571732"/>
            <a:ext cx="3286148" cy="2464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197" name="Picture 5" descr="C:\Users\DELL\AppData\Local\Microsoft\Windows\INetCache\IE\965H1HZZ\30364-2-idea-bulb-transparent-image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50" y="1000096"/>
            <a:ext cx="2282957" cy="2453645"/>
          </a:xfrm>
          <a:prstGeom prst="rect">
            <a:avLst/>
          </a:prstGeom>
          <a:noFill/>
        </p:spPr>
      </p:pic>
      <p:pic>
        <p:nvPicPr>
          <p:cNvPr id="8198" name="Picture 6" descr="C:\Users\DELL\AppData\Local\Microsoft\Windows\INetCache\IE\Q1ACW6FE\Technology-is-Improving-Education-750x445-1[1]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688" y="8464378"/>
            <a:ext cx="3071834" cy="18226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687</Words>
  <Application>Microsoft Office PowerPoint</Application>
  <PresentationFormat>Custom</PresentationFormat>
  <Paragraphs>121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Algerian</vt:lpstr>
      <vt:lpstr>Zen Maru Gothic</vt:lpstr>
      <vt:lpstr>Wingdings</vt:lpstr>
      <vt:lpstr>Arimo</vt:lpstr>
      <vt:lpstr>TT Phobos</vt:lpstr>
      <vt:lpstr>Zen Maru Gothic Bold</vt:lpstr>
      <vt:lpstr>Calibri</vt:lpstr>
      <vt:lpstr>Times New Roman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DOC-20240115-WA0032.</dc:title>
  <dc:creator>DELL</dc:creator>
  <cp:lastModifiedBy>Microsoft</cp:lastModifiedBy>
  <cp:revision>4</cp:revision>
  <dcterms:created xsi:type="dcterms:W3CDTF">2006-08-16T00:00:00Z</dcterms:created>
  <dcterms:modified xsi:type="dcterms:W3CDTF">2024-02-05T19:52:21Z</dcterms:modified>
  <dc:identifier>DAF5-hab-4U</dc:identifier>
</cp:coreProperties>
</file>